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Bebas Neue" panose="020B0606020202050201" pitchFamily="34" charset="77"/>
      <p:regular r:id="rId36"/>
    </p:embeddedFont>
    <p:embeddedFont>
      <p:font typeface="Bebas Neue Bold" panose="020B0606020202050201" pitchFamily="34" charset="77"/>
      <p:regular r:id="rId37"/>
      <p:bold r:id="rId38"/>
    </p:embeddedFont>
    <p:embeddedFont>
      <p:font typeface="Brittany" pitchFamily="2" charset="0"/>
      <p:regular r:id="rId39"/>
    </p:embeddedFont>
    <p:embeddedFont>
      <p:font typeface="Calibri" panose="020F0502020204030204" pitchFamily="34" charset="0"/>
      <p:regular r:id="rId40"/>
      <p:bold r:id="rId41"/>
      <p:italic r:id="rId42"/>
      <p:boldItalic r:id="rId43"/>
    </p:embeddedFont>
    <p:embeddedFont>
      <p:font typeface="Helios" panose="020B0504020202020204" pitchFamily="34" charset="0"/>
      <p:regular r:id="rId44"/>
    </p:embeddedFont>
    <p:embeddedFont>
      <p:font typeface="Helios Bold" panose="020B0704020202020204" pitchFamily="34" charset="0"/>
      <p:regular r:id="rId45"/>
      <p:bold r:id="rId46"/>
    </p:embeddedFont>
    <p:embeddedFont>
      <p:font typeface="Helios Bold Italics" panose="020B0703020202090204" pitchFamily="34" charset="0"/>
      <p:regular r:id="rId47"/>
      <p:bold r:id="rId48"/>
      <p:italic r:id="rId49"/>
      <p:boldItalic r:id="rId50"/>
    </p:embeddedFont>
    <p:embeddedFont>
      <p:font typeface="Helios Italics" panose="020B0503020202090204" pitchFamily="34" charset="0"/>
      <p:regular r:id="rId51"/>
      <p:italic r:id="rId52"/>
    </p:embeddedFont>
    <p:embeddedFont>
      <p:font typeface="Proxima Nova" panose="02000506030000020004" pitchFamily="2" charset="0"/>
      <p:regular r:id="rId53"/>
    </p:embeddedFont>
    <p:embeddedFont>
      <p:font typeface="Proxima Nova Bold" panose="02000506030000020004" pitchFamily="2" charset="0"/>
      <p:regular r:id="rId54"/>
      <p:bold r:id="rId55"/>
    </p:embeddedFont>
    <p:embeddedFont>
      <p:font typeface="Proxima Nova Light" panose="02000506030000020004" pitchFamily="2"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2" autoAdjust="0"/>
    <p:restoredTop sz="73256" autoAdjust="0"/>
  </p:normalViewPr>
  <p:slideViewPr>
    <p:cSldViewPr>
      <p:cViewPr>
        <p:scale>
          <a:sx n="62" d="100"/>
          <a:sy n="62" d="100"/>
        </p:scale>
        <p:origin x="1272" y="160"/>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Welcome!</a:t>
            </a:r>
          </a:p>
          <a:p>
            <a:endParaRPr lang="en-US" dirty="0"/>
          </a:p>
          <a:p>
            <a:r>
              <a:rPr lang="en-US" dirty="0"/>
              <a:t>We’ll be focusing on </a:t>
            </a:r>
            <a:r>
              <a:rPr lang="en-US" b="1" dirty="0"/>
              <a:t>time </a:t>
            </a:r>
            <a:r>
              <a:rPr lang="en-US" dirty="0"/>
              <a:t>as it relates to aspects of your course. We’ll share some ideas and discuss some challenges and ways to address them.</a:t>
            </a:r>
          </a:p>
          <a:p>
            <a:endParaRPr lang="en-US" dirty="0"/>
          </a:p>
          <a:p>
            <a:r>
              <a:rPr lang="en-US" dirty="0"/>
              <a:t>Much of what we’ll cover applies to all course formats with some specific examples for online and in-person/remote. You will receive a copy of this presentation with notes and resource links.</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3225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you estimate your course workload and realize it requires more student time than it should, what can you do?</a:t>
            </a:r>
          </a:p>
          <a:p>
            <a:endParaRPr lang="en-US" dirty="0"/>
          </a:p>
          <a:p>
            <a:r>
              <a:rPr lang="en-US" dirty="0"/>
              <a:t>- Identify areas of your course that are essential and those that are supplemental / "good to know" (they support students' learning but are not essential to your lessons and course outcomes).</a:t>
            </a:r>
          </a:p>
          <a:p>
            <a:r>
              <a:rPr lang="en-US" dirty="0"/>
              <a:t>Consider creating a Canvas module subsection or page called "Optional Resources.” </a:t>
            </a:r>
          </a:p>
          <a:p>
            <a:endParaRPr lang="en-US" dirty="0"/>
          </a:p>
          <a:p>
            <a:r>
              <a:rPr lang="en-US" dirty="0"/>
              <a:t>If you’re teaching live classes, you can also leverage Canvas or you may want to revise your lesson plans to include only activities that are crucial to the learning goals.</a:t>
            </a:r>
          </a:p>
          <a:p>
            <a:endParaRPr lang="en-US" dirty="0"/>
          </a:p>
          <a:p>
            <a:r>
              <a:rPr lang="en-US" dirty="0"/>
              <a:t>- If you find that some areas of your course no longer directly support the course outcomes, you may need to omit or revise some items to achieve an acceptable course workload.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18778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we’ll turn to you. There are many accomplished writers and educators among us, and we value your experiences.</a:t>
            </a:r>
          </a:p>
          <a:p>
            <a:endParaRPr lang="en-US" dirty="0"/>
          </a:p>
          <a:p>
            <a:r>
              <a:rPr lang="en-US" dirty="0"/>
              <a:t>If you have used a lesson plan, how was it helpful?</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4110711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talked about a lesson plan—or the framework, now let's dive deeper into some meaningful activities to consider for filling class time. We'll also discuss some time-related challenges.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are many meaningful activities that promote learning. Here are a few:</a:t>
            </a:r>
          </a:p>
          <a:p>
            <a:endParaRPr lang="en-US" dirty="0"/>
          </a:p>
          <a:p>
            <a:r>
              <a:rPr lang="en-US" dirty="0"/>
              <a:t>Warm-up</a:t>
            </a:r>
          </a:p>
          <a:p>
            <a:r>
              <a:rPr lang="en-US" dirty="0"/>
              <a:t>Prepare students to learn through prior learning / recall exercises (e.g., “What are your key takeaways from last week’s lesson?”) and retrospective activities (e.g., "Rose Thorn Bud" – Rose (positive highlight), Thorn (challenges), Bud (opportunities).</a:t>
            </a:r>
          </a:p>
          <a:p>
            <a:endParaRPr lang="en-US" dirty="0"/>
          </a:p>
          <a:p>
            <a:r>
              <a:rPr lang="en-US" dirty="0"/>
              <a:t>Lecture</a:t>
            </a:r>
          </a:p>
          <a:p>
            <a:r>
              <a:rPr lang="en-US" dirty="0"/>
              <a:t>Share your own experiences –students want to hear how you've handled situations. Make it interactive – pause to pose questions, relate</a:t>
            </a:r>
          </a:p>
          <a:p>
            <a:r>
              <a:rPr lang="en-US" dirty="0"/>
              <a:t>to real-world situations and current events, industry-expert insights from guest speakers (or video recordings). Use mini-lectures to break up lesson topics.</a:t>
            </a:r>
          </a:p>
          <a:p>
            <a:endParaRPr lang="en-US" dirty="0"/>
          </a:p>
          <a:p>
            <a:r>
              <a:rPr lang="en-US" dirty="0"/>
              <a:t>In-class writing</a:t>
            </a:r>
          </a:p>
          <a:p>
            <a:r>
              <a:rPr lang="en-US" dirty="0"/>
              <a:t>Create opportunities for developing writers to strengthen their skills. Students can apply new knowledge, analyze concepts, reflect on their own experiences. Promote creativity by posing a scenario (e.g., “Imagine you are...”). One-minute exit paper, (e.g., "Write one question you have about today's lesson - something that has left you puzzled" or "What's your big takeaway from today's lesson?").</a:t>
            </a:r>
          </a:p>
          <a:p>
            <a:endParaRPr lang="en-US" dirty="0"/>
          </a:p>
          <a:p>
            <a:r>
              <a:rPr lang="en-US" dirty="0"/>
              <a:t>Workshops</a:t>
            </a:r>
          </a:p>
          <a:p>
            <a:r>
              <a:rPr lang="en-US" dirty="0"/>
              <a:t>- The heart of many writing courses where students share pieces of their own work and peers offer constructive feedback. It encourages</a:t>
            </a:r>
          </a:p>
          <a:p>
            <a:r>
              <a:rPr lang="en-US" dirty="0"/>
              <a:t>active listening.</a:t>
            </a:r>
          </a:p>
          <a:p>
            <a:r>
              <a:rPr lang="en-US" dirty="0"/>
              <a:t>- Topic-specific workshops can help students navigate common challenges they're working through, e.g., citations.</a:t>
            </a:r>
          </a:p>
          <a:p>
            <a:r>
              <a:rPr lang="en-US" dirty="0"/>
              <a:t>- Five-minute Revisions: Guide student writers through the process of detecting that something isn’t right in a written work, diagnosing the problem, and then remedying it and applying the process to their own work.</a:t>
            </a:r>
          </a:p>
          <a:p>
            <a:r>
              <a:rPr lang="en-US" dirty="0"/>
              <a:t>- Paired Read-</a:t>
            </a:r>
            <a:r>
              <a:rPr lang="en-US" dirty="0" err="1"/>
              <a:t>alouds</a:t>
            </a:r>
            <a:r>
              <a:rPr lang="en-US" dirty="0"/>
              <a:t>: Pair students and have them read each other’s paper aloud; can be used at different points in the drafting process to identify opportunities.</a:t>
            </a:r>
          </a:p>
          <a:p>
            <a:r>
              <a:rPr lang="en-US" dirty="0"/>
              <a:t>- Note: We will discuss feedback in more detail in the slides ahead.</a:t>
            </a:r>
          </a:p>
          <a:p>
            <a:r>
              <a:rPr lang="en-US" dirty="0"/>
              <a:t>- Revision Planning: Help students learn what to do with comments after they receive feedback by building in time for them to prioritize and plan. First, have students look at a sample paper with comments and then discuss ways to prioritize and use feedback. Then, give them the opportunity to reflect on the feedback they have received and write a revision plan.</a:t>
            </a:r>
          </a:p>
          <a:p>
            <a:endParaRPr lang="en-US" dirty="0"/>
          </a:p>
          <a:p>
            <a:r>
              <a:rPr lang="en-US" dirty="0"/>
              <a:t>Discussions</a:t>
            </a:r>
          </a:p>
          <a:p>
            <a:r>
              <a:rPr lang="en-US" dirty="0"/>
              <a:t>- Students explore new perspectives, think critically and creatively, assess, clarify misconceptions, and build community in the classroom. </a:t>
            </a:r>
          </a:p>
          <a:p>
            <a:r>
              <a:rPr lang="en-US" dirty="0"/>
              <a:t>- Open-ended prompts work best. Aim for lesson-related prompts to help students make connections to concepts they're learning.</a:t>
            </a:r>
          </a:p>
          <a:p>
            <a:r>
              <a:rPr lang="en-US" dirty="0"/>
              <a:t>- To have the greatest impact, first identify the purpose of a discussion... what is you want students to walk away with after the experience?</a:t>
            </a:r>
          </a:p>
          <a:p>
            <a:r>
              <a:rPr lang="en-US" dirty="0"/>
              <a:t>- The last two will be discussed in more detail.</a:t>
            </a:r>
          </a:p>
          <a:p>
            <a:endParaRPr lang="en-US" dirty="0"/>
          </a:p>
          <a:p>
            <a:r>
              <a:rPr lang="en-US" dirty="0"/>
              <a:t>Assessments</a:t>
            </a:r>
          </a:p>
          <a:p>
            <a:r>
              <a:rPr lang="en-US" dirty="0"/>
              <a:t>Determine if students are comprehending what's being taught throughout and at the end of the course. Can be informal or formal and formative or summative, and allow for learners to gauge their </a:t>
            </a:r>
            <a:r>
              <a:rPr lang="en-US" dirty="0" err="1"/>
              <a:t>olearning</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How can you adjust when time runs short, or when there is excess time because only a few students showed up to class? Strategies to consider:</a:t>
            </a:r>
          </a:p>
          <a:p>
            <a:endParaRPr lang="en-US" dirty="0"/>
          </a:p>
          <a:p>
            <a:r>
              <a:rPr lang="en-US" dirty="0"/>
              <a:t>Short on Time</a:t>
            </a:r>
          </a:p>
          <a:p>
            <a:r>
              <a:rPr lang="en-US" dirty="0"/>
              <a:t>- Discuss your expectations about time with students; e.g., "Let's aim for everyone to have time to share and contribute."</a:t>
            </a:r>
          </a:p>
          <a:p>
            <a:r>
              <a:rPr lang="en-US" dirty="0"/>
              <a:t>- Chunking. Organize class activities in bite-sized pieces with laser-like focus; experiment with shortening workshop components (e.g., 10-minute mini-lecture; 20-minute writing activity; 10-minute sharing)</a:t>
            </a:r>
          </a:p>
          <a:p>
            <a:r>
              <a:rPr lang="en-US" dirty="0"/>
              <a:t>- Once you've found an approach that works for any practices you establish, be consistent so students can get going quickly in an activity</a:t>
            </a:r>
          </a:p>
          <a:p>
            <a:r>
              <a:rPr lang="en-US" dirty="0"/>
              <a:t>- Leverage Canvas (e.g., flipped classroom (put your lecture online for students to review before hand), start a workshop/discussion in person and then finish it online so all students can comment)</a:t>
            </a:r>
          </a:p>
          <a:p>
            <a:endParaRPr lang="en-US" dirty="0"/>
          </a:p>
          <a:p>
            <a:r>
              <a:rPr lang="en-US" dirty="0"/>
              <a:t>Too Much Time</a:t>
            </a:r>
          </a:p>
          <a:p>
            <a:r>
              <a:rPr lang="en-US" dirty="0"/>
              <a:t>Students expect their full class time (and have paid for it); ending class early should occur rarely and only when there is agreement among the entire class.</a:t>
            </a:r>
          </a:p>
          <a:p>
            <a:r>
              <a:rPr lang="en-US" dirty="0"/>
              <a:t>Develop a backup plan.</a:t>
            </a:r>
          </a:p>
          <a:p>
            <a:r>
              <a:rPr lang="en-US" dirty="0"/>
              <a:t>- Have at least two different meaningful activities in mind to use if needed. We'll discuss some options in the slides ahead.</a:t>
            </a:r>
          </a:p>
          <a:p>
            <a:r>
              <a:rPr lang="en-US" dirty="0"/>
              <a:t>- Adjust lesson components. Experiment with the length and type of lesson components; e.g., collaborative activities could be lengthened, or another mini-lesson could be offered followed by a writing prompt or group discussion.</a:t>
            </a:r>
          </a:p>
          <a:p>
            <a:endParaRPr lang="en-US" dirty="0"/>
          </a:p>
          <a:p>
            <a:r>
              <a:rPr lang="en-US" dirty="0"/>
              <a:t>Other Considerations</a:t>
            </a:r>
          </a:p>
          <a:p>
            <a:r>
              <a:rPr lang="en-US" dirty="0"/>
              <a:t>- Structure discussions and workshops by group size. (See subsequent slides for examples.)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Too often a class discussion ends up being a Q&amp;A session between the instructor and students who answer the question with the same few students raising their hands to speak. Consider some different setups to promote student-to-student interaction, dialogue, and sharing of perspectives.</a:t>
            </a:r>
          </a:p>
          <a:p>
            <a:endParaRPr lang="en-US"/>
          </a:p>
          <a:p>
            <a:r>
              <a:rPr lang="en-US"/>
              <a:t>THINK-PAIR-SHARE</a:t>
            </a:r>
          </a:p>
          <a:p>
            <a:r>
              <a:rPr lang="en-US"/>
              <a:t>Great for small to medium-sized classes.</a:t>
            </a:r>
          </a:p>
          <a:p>
            <a:r>
              <a:rPr lang="en-US"/>
              <a:t>- The instructor poses a question and asks students to think (or write) independently about their responses for 2-3 minutes.</a:t>
            </a:r>
          </a:p>
          <a:p>
            <a:r>
              <a:rPr lang="en-US"/>
              <a:t>- Students then turn to a peer and discuss their responses in pairs.</a:t>
            </a:r>
          </a:p>
          <a:p>
            <a:r>
              <a:rPr lang="en-US"/>
              <a:t>- Each group or one person from each pair then shares their responses with the entire class where similarities and differences can be explored.</a:t>
            </a:r>
          </a:p>
          <a:p>
            <a:endParaRPr lang="en-US"/>
          </a:p>
          <a:p>
            <a:r>
              <a:rPr lang="en-US"/>
              <a:t>FISHBOWL</a:t>
            </a:r>
          </a:p>
          <a:p>
            <a:r>
              <a:rPr lang="en-US"/>
              <a:t>Great for medium to larger classes.</a:t>
            </a:r>
          </a:p>
          <a:p>
            <a:r>
              <a:rPr lang="en-US"/>
              <a:t>- In this strategy, students are separated into an inner and outer circle. 4-6 student volunteers in the inner circle engage in a timed discussion (based on a prompt provided by the instructor) while those in the outer circle actively listen and note their questions and thoughts.</a:t>
            </a:r>
          </a:p>
          <a:p>
            <a:r>
              <a:rPr lang="en-US"/>
              <a:t>- During the discussion, the instructor can steer the conversation back to the prompt as needed.</a:t>
            </a:r>
          </a:p>
          <a:p>
            <a:r>
              <a:rPr lang="en-US"/>
              <a:t>- Afterward, outer-circle members can ask questions of the inner circle to clarify information for everyone. Roles can reversed in a future week so everyone has a chance to experience sharing, discussing, and listening.</a:t>
            </a:r>
          </a:p>
          <a:p>
            <a:endParaRPr lang="en-US"/>
          </a:p>
          <a:p>
            <a:r>
              <a:rPr lang="en-US"/>
              <a:t>- VARIATIONS:</a:t>
            </a:r>
          </a:p>
          <a:p>
            <a:r>
              <a:rPr lang="en-US"/>
              <a:t>There are many variations. One to consider is an "open fishbowl" where outer members may enter the inner circle during the discussion. E.g., once an inner-circle participant has shared their viewpoint, they can exit so someone from the outer circle can enter to speak. The conversation should be seamless (akin to a workplace break room where a conversation continues regardless of who joins or leaves a 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Workshops with small groups of 3-4 students work well. (See examples of various class sizes.)</a:t>
            </a:r>
          </a:p>
          <a:p>
            <a:endParaRPr lang="en-US"/>
          </a:p>
          <a:p>
            <a:r>
              <a:rPr lang="en-US"/>
              <a:t>Tips:</a:t>
            </a:r>
          </a:p>
          <a:p>
            <a:r>
              <a:rPr lang="en-US"/>
              <a:t>- Workshops do not typically occur during the first and last weeks of a course. Determine how many students need to workshop per week to allow all students equal time to workshop their writing.</a:t>
            </a:r>
          </a:p>
          <a:p>
            <a:endParaRPr lang="en-US"/>
          </a:p>
          <a:p>
            <a:r>
              <a:rPr lang="en-US"/>
              <a:t>Sometimes workshop time ends before all students have the chance to get feedback on their work. Some options:</a:t>
            </a:r>
          </a:p>
          <a:p>
            <a:r>
              <a:rPr lang="en-US"/>
              <a:t>- Sign-up sheet.</a:t>
            </a:r>
          </a:p>
          <a:p>
            <a:r>
              <a:rPr lang="en-US"/>
              <a:t>Post a sign-up sheet in advance that is split into two segments: the first half of a workshop and the second half. Students can decide when they want to share their work and get feedback.</a:t>
            </a:r>
          </a:p>
          <a:p>
            <a:r>
              <a:rPr lang="en-US"/>
              <a:t>- Swap out who shares earlier and later during workshops.</a:t>
            </a:r>
          </a:p>
          <a:p>
            <a:r>
              <a:rPr lang="en-US"/>
              <a:t>Students who share their work first one week can share their work later in a future workshop.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20908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Why would you need a lesson plan?</a:t>
            </a:r>
          </a:p>
          <a:p>
            <a:r>
              <a:rPr lang="en-US" dirty="0"/>
              <a:t>What is a lesson plan?</a:t>
            </a:r>
          </a:p>
          <a:p>
            <a:r>
              <a:rPr lang="en-US" dirty="0"/>
              <a:t>How might you approach it?</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940546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047402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408683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How much feedback is enough?</a:t>
            </a:r>
          </a:p>
          <a:p>
            <a:r>
              <a:rPr lang="en-US" dirty="0"/>
              <a:t>Feedback can lead to growth, but time restraints present dilemmas. We want to support every student but giving feedback can be time consuming. How can we strike a balance?</a:t>
            </a:r>
          </a:p>
          <a:p>
            <a:endParaRPr lang="en-US" dirty="0"/>
          </a:p>
          <a:p>
            <a:r>
              <a:rPr lang="en-US" dirty="0"/>
              <a:t>Knowing what effective feedback looks like can guide us in managing time.</a:t>
            </a:r>
          </a:p>
          <a:p>
            <a:endParaRPr lang="en-US" dirty="0"/>
          </a:p>
          <a:p>
            <a:r>
              <a:rPr lang="en-US" dirty="0"/>
              <a:t>- Align your feedback to the learning goal, e.g., if the lesson was on character development, the feedback should reflect that. Try not to deviate too much and critique on other points, which can overwhelm students and be time consuming for you. </a:t>
            </a:r>
          </a:p>
          <a:p>
            <a:endParaRPr lang="en-US" dirty="0"/>
          </a:p>
          <a:p>
            <a:r>
              <a:rPr lang="en-US" dirty="0"/>
              <a:t>-Be specific and concise</a:t>
            </a:r>
          </a:p>
          <a:p>
            <a:r>
              <a:rPr lang="en-US" dirty="0"/>
              <a:t>Direct students’ attention to 2-3 main areas where they are likely to make progress. Too much feedback can lead to students not knowing how to prioritize revisions.</a:t>
            </a:r>
          </a:p>
          <a:p>
            <a:endParaRPr lang="en-US" dirty="0"/>
          </a:p>
          <a:p>
            <a:r>
              <a:rPr lang="en-US" dirty="0"/>
              <a:t>- Be timely: research shows that giving feedback sooner is better than later to steer students in the right direction and allow them to use the feedback in their revision process. Giving even minimal feedback on an earlier rough draft can be more impactful than a lot of feedback on a final paper.</a:t>
            </a:r>
          </a:p>
          <a:p>
            <a:endParaRPr lang="en-US" dirty="0"/>
          </a:p>
          <a:p>
            <a:r>
              <a:rPr lang="en-US" dirty="0"/>
              <a:t>- Leverage technology</a:t>
            </a:r>
          </a:p>
          <a:p>
            <a:r>
              <a:rPr lang="en-US" dirty="0"/>
              <a:t>Sometimes it's faster to say what you're thinking than to craft a typed message.</a:t>
            </a:r>
          </a:p>
          <a:p>
            <a:r>
              <a:rPr lang="en-US" dirty="0"/>
              <a:t>In Canvas, you can use audio comments in discussions and assignments.</a:t>
            </a:r>
          </a:p>
          <a:p>
            <a:r>
              <a:rPr lang="en-US" dirty="0"/>
              <a:t>You can also use the built-in annotation tool to comment on written work submitted as an assignment. Find a method that works best for you to streamline your grading process.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Set the stage and remind students how to approach giving feedback. This works well at the start of a course and repeating it again throughout. Some ideas here apply to live feedback sessions while others also apply to online courses.</a:t>
            </a:r>
          </a:p>
          <a:p>
            <a:endParaRPr lang="en-US" dirty="0"/>
          </a:p>
          <a:p>
            <a:r>
              <a:rPr lang="en-US" dirty="0"/>
              <a:t>- Offer mindful prompting to steer the conversation as needed to stay on track regarding time. Simply raising awareness of time can help everyone.</a:t>
            </a:r>
          </a:p>
          <a:p>
            <a:endParaRPr lang="en-US" dirty="0"/>
          </a:p>
          <a:p>
            <a:r>
              <a:rPr lang="en-US" dirty="0"/>
              <a:t>- Encourage preparedness. After a student has shared their work but before peers begin providing feedback, ask students to write down the feedback they plan to give so they're ready when it's their turn to give feedback. Also, hearing the same feedback is sometimes common, so suggest that students be prepared with 2-3 constructive comments to ensure they are always adding something new to the conversation.</a:t>
            </a:r>
          </a:p>
          <a:p>
            <a:endParaRPr lang="en-US" dirty="0"/>
          </a:p>
          <a:p>
            <a:r>
              <a:rPr lang="en-US" dirty="0"/>
              <a:t>- Recommend a selection process by having students select 2 or 3 peers to give feedback to instead of giving feedback to everyone.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Tips on ways to encourage those who are hesitant to share their work and ideas:</a:t>
            </a:r>
          </a:p>
          <a:p>
            <a:endParaRPr lang="en-US" dirty="0"/>
          </a:p>
          <a:p>
            <a:r>
              <a:rPr lang="en-US" dirty="0"/>
              <a:t>- Show students you support them through the language you use, your tone, and your availability. Check in through Canvas announcements and offer 1:1 opportunities.</a:t>
            </a:r>
          </a:p>
          <a:p>
            <a:endParaRPr lang="en-US" dirty="0"/>
          </a:p>
          <a:p>
            <a:r>
              <a:rPr lang="en-US" dirty="0"/>
              <a:t>- Cultivate a sense of community and trust from the beginning – encourage interaction, respect for others, sharing of perspectives. </a:t>
            </a:r>
          </a:p>
          <a:p>
            <a:r>
              <a:rPr lang="en-US" dirty="0"/>
              <a:t>Start off with ice breakers and introductory discussions, an optional live Zoom meeting where everyone can connect, and online "student lounge" discussions.</a:t>
            </a:r>
          </a:p>
          <a:p>
            <a:endParaRPr lang="en-US" dirty="0"/>
          </a:p>
          <a:p>
            <a:r>
              <a:rPr lang="en-US" dirty="0"/>
              <a:t>- Provide guidance and structure to help students grasp the feedback process. Sometimes they don't know how to give constructive feedback. Consider offering starting points for students to use when crafting feedback (e.g., "I really like how..." and "It might be clearer if...").</a:t>
            </a:r>
          </a:p>
          <a:p>
            <a:endParaRPr lang="en-US" dirty="0"/>
          </a:p>
          <a:p>
            <a:r>
              <a:rPr lang="en-US" dirty="0"/>
              <a:t>- Discuss vulnerability. Sharing our work and critiquing others' work can be a fearful process. Promote confidence, such as in this example shared by your fellow instructor Valerie Brandy. This statement in her syllabus aims to bolster students' confidence.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Small groups</a:t>
            </a:r>
          </a:p>
          <a:p>
            <a:r>
              <a:rPr lang="en-US" dirty="0"/>
              <a:t>Students are more likely to speak when placed in smaller groups with clear instructions; it's less intimidating, especially in live classes. Experiment with group sizes to see how students respond (e.g., 2 groups of 4; 4 groups of 3, etc.).</a:t>
            </a:r>
          </a:p>
          <a:p>
            <a:endParaRPr lang="en-US" dirty="0"/>
          </a:p>
          <a:p>
            <a:r>
              <a:rPr lang="en-US" dirty="0"/>
              <a:t>- Medium</a:t>
            </a:r>
          </a:p>
          <a:p>
            <a:r>
              <a:rPr lang="en-US" dirty="0"/>
              <a:t>Adult learners appreciate choice. Encourage them to give feedback in different ways—written, verbal, and even recorded video or audio.</a:t>
            </a:r>
          </a:p>
          <a:p>
            <a:endParaRPr lang="en-US" dirty="0"/>
          </a:p>
          <a:p>
            <a:r>
              <a:rPr lang="en-US" dirty="0"/>
              <a:t>- Communicate expectations</a:t>
            </a:r>
          </a:p>
          <a:p>
            <a:r>
              <a:rPr lang="en-US" dirty="0"/>
              <a:t>Do this in the syllabus, in person, and within online discussion instructions. This example from one of your colleagues gives specific guidance about discussion etiquette (noting both positive aspects and opportunities for growth). </a:t>
            </a:r>
          </a:p>
          <a:p>
            <a:endParaRPr lang="en-US" dirty="0"/>
          </a:p>
          <a:p>
            <a:r>
              <a:rPr lang="en-US" dirty="0"/>
              <a:t>Another tip: Consider adding a note such as "Please make sure nobody is left without feedback."</a:t>
            </a:r>
          </a:p>
          <a:p>
            <a:endParaRPr lang="en-US" dirty="0"/>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Model what constructive feedback looks like. It's easy to assume that all adults know how to give effective feedback, but that is not the case. </a:t>
            </a:r>
          </a:p>
          <a:p>
            <a:endParaRPr lang="en-US" dirty="0"/>
          </a:p>
          <a:p>
            <a:r>
              <a:rPr lang="en-US" dirty="0"/>
              <a:t>Provide examples of desired peer feedback language. Put it in your syllabus, create a video, or discuss it in class.</a:t>
            </a:r>
          </a:p>
          <a:p>
            <a:endParaRPr lang="en-US" dirty="0"/>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2734776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212952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How will students be different after they take your course?</a:t>
            </a:r>
          </a:p>
          <a:p>
            <a:endParaRPr lang="en-US" dirty="0"/>
          </a:p>
          <a:p>
            <a:r>
              <a:rPr lang="en-US" dirty="0"/>
              <a:t>Adult learners expect to be changed by their educational experiences. As educators, we are guiding students through experiences that can be transformational. This is why it’s so important to have a clear plan and be intentional with how we approach course-related time.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1642802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2682637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2912798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390150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that we know WHY we need a plan, let’s talk about WHAT a lesson plan is.</a:t>
            </a:r>
          </a:p>
          <a:p>
            <a:endParaRPr lang="en-US" dirty="0"/>
          </a:p>
          <a:p>
            <a:r>
              <a:rPr lang="en-US" dirty="0"/>
              <a:t>The key here is to have a clear plan that aligns with the overall course goals you've listed on your syllabus.</a:t>
            </a:r>
          </a:p>
          <a:p>
            <a:endParaRPr lang="en-US" dirty="0"/>
          </a:p>
          <a:p>
            <a:r>
              <a:rPr lang="en-US" dirty="0"/>
              <a:t>A lesson plan often includes:</a:t>
            </a:r>
          </a:p>
          <a:p>
            <a:r>
              <a:rPr lang="en-US" dirty="0"/>
              <a:t>- The goals for the lesson (what students will learn and be able to do by the end of the class or course week)</a:t>
            </a:r>
          </a:p>
          <a:p>
            <a:r>
              <a:rPr lang="en-US" dirty="0"/>
              <a:t>- Materials you will need (laptop, lecture slides, printed materials) and any that your students might need (paper, pen, laptop).</a:t>
            </a:r>
          </a:p>
          <a:p>
            <a:r>
              <a:rPr lang="en-US" dirty="0"/>
              <a:t>- How the lesson will be introduced (think of this as the "hook" or motivation for why students should learn what you're about to cover), and the lecture topics</a:t>
            </a:r>
          </a:p>
          <a:p>
            <a:r>
              <a:rPr lang="en-US" dirty="0"/>
              <a:t>- Activities for students to practice and assess their understanding</a:t>
            </a:r>
          </a:p>
          <a:p>
            <a:r>
              <a:rPr lang="en-US" dirty="0"/>
              <a:t>- A list of any assigned homework</a:t>
            </a:r>
          </a:p>
          <a:p>
            <a:r>
              <a:rPr lang="en-US" dirty="0"/>
              <a:t>- Time estimate for each portion of your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usually know when don't have a clear plan. It helps to write down your plan. Be intentional in how you plan each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How might you approach creating a lesson plan?</a:t>
            </a:r>
          </a:p>
          <a:p>
            <a:endParaRPr lang="en-US" dirty="0"/>
          </a:p>
          <a:p>
            <a:r>
              <a:rPr lang="en-US" dirty="0"/>
              <a:t>In online courses, the Weekly Overview page can serve as a type of lesson plan visible to students. It outlines the plan for the course week. This example is shared by your fellow instructor, Julia Camara.</a:t>
            </a:r>
          </a:p>
          <a:p>
            <a:endParaRPr lang="en-US" dirty="0"/>
          </a:p>
          <a:p>
            <a:r>
              <a:rPr lang="en-US" dirty="0"/>
              <a:t>- "What You Will Learn" section includes the topics being taught that students will learn (objectives) and a list of what students should be able to do (outcomes).</a:t>
            </a:r>
          </a:p>
          <a:p>
            <a:endParaRPr lang="en-US" dirty="0"/>
          </a:p>
          <a:p>
            <a:r>
              <a:rPr lang="en-US" dirty="0"/>
              <a:t>- "Activities" section lists the actions students should take for the course week, including opportunities to apply new knowledge and assess their understanding of material.</a:t>
            </a:r>
          </a:p>
          <a:p>
            <a:endParaRPr lang="en-US" dirty="0"/>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For remote and in-person courses, leveraging Canvas is still a great way to present the weekly plan to students. Though, you'll need to have a clear outline for what will happen during your live class time.</a:t>
            </a:r>
          </a:p>
          <a:p>
            <a:endParaRPr lang="en-US" dirty="0"/>
          </a:p>
          <a:p>
            <a:r>
              <a:rPr lang="en-US" dirty="0"/>
              <a:t>There are many lesson plan examples online with different formats to consider, but it can be as simple as some notes on a page. </a:t>
            </a:r>
          </a:p>
          <a:p>
            <a:endParaRPr lang="en-US" dirty="0"/>
          </a:p>
          <a:p>
            <a:r>
              <a:rPr lang="en-US" dirty="0"/>
              <a:t>The point is to have a clear (written) intentional plan to help students move closer each week to realizing the course goals and to help you stay on track.</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Some of you may be familiar with the Backward Design Approach. </a:t>
            </a:r>
          </a:p>
          <a:p>
            <a:endParaRPr lang="en-US" dirty="0"/>
          </a:p>
          <a:p>
            <a:r>
              <a:rPr lang="en-US" dirty="0"/>
              <a:t>It starts with the end in mind—what is it we want students to be able to do?</a:t>
            </a:r>
          </a:p>
          <a:p>
            <a:endParaRPr lang="en-US" dirty="0"/>
          </a:p>
          <a:p>
            <a:r>
              <a:rPr lang="en-US" dirty="0"/>
              <a:t>1. Determine learning outcomes</a:t>
            </a:r>
          </a:p>
          <a:p>
            <a:r>
              <a:rPr lang="en-US" dirty="0"/>
              <a:t>2. Determine assessments – how will you know students understand?</a:t>
            </a:r>
          </a:p>
          <a:p>
            <a:r>
              <a:rPr lang="en-US" dirty="0"/>
              <a:t>3. Plan instructional lessons and activities that allow students to engage with the material and each other and practice what they're learning</a:t>
            </a:r>
          </a:p>
          <a:p>
            <a:endParaRPr lang="en-US" dirty="0"/>
          </a:p>
          <a:p>
            <a:r>
              <a:rPr lang="en-US" dirty="0"/>
              <a:t>This is an intentional approach to help students reach goals.</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When you’re planning weekly lessons, time is a factor. How much total time should students expect to devote to a course each week?</a:t>
            </a:r>
          </a:p>
          <a:p>
            <a:endParaRPr lang="en-US" dirty="0"/>
          </a:p>
          <a:p>
            <a:r>
              <a:rPr lang="en-US" dirty="0"/>
              <a:t>UCLA Extension’s policy tells us that it’s based on the number of credit units, regardless of course format (in-person, remote, online, or hybrid) or course level (Short Story I versus Short Story III).</a:t>
            </a:r>
          </a:p>
          <a:p>
            <a:endParaRPr lang="en-US" dirty="0"/>
          </a:p>
          <a:p>
            <a:r>
              <a:rPr lang="en-US" dirty="0"/>
              <a:t>Course credit units are listed at the top of your syllabus in Canvas.</a:t>
            </a:r>
          </a:p>
          <a:p>
            <a:endParaRPr lang="en-US" dirty="0"/>
          </a:p>
          <a:p>
            <a:r>
              <a:rPr lang="en-US" dirty="0"/>
              <a:t>“Total Student Hours” = Any course-related tasks students undertake (discussions, reading, writing, assignments, homework, studying, reviewing, etc.)</a:t>
            </a:r>
          </a:p>
          <a:p>
            <a:endParaRPr lang="en-US" dirty="0"/>
          </a:p>
          <a:p>
            <a:r>
              <a:rPr lang="en-US" dirty="0"/>
              <a:t>Let’s look at an example:</a:t>
            </a:r>
          </a:p>
          <a:p>
            <a:r>
              <a:rPr lang="en-US" dirty="0"/>
              <a:t>3-credit unit course for 10 weeks = about 10 student hours per week. </a:t>
            </a:r>
          </a:p>
          <a:p>
            <a:endParaRPr lang="en-US" dirty="0"/>
          </a:p>
          <a:p>
            <a:r>
              <a:rPr lang="en-US" dirty="0"/>
              <a:t>For live/hybrid courses: if 3 hours of one week occur in person, then students should devote about 7 hours to the course outside of the live class time.</a:t>
            </a:r>
          </a:p>
          <a:p>
            <a:r>
              <a:rPr lang="en-US" dirty="0"/>
              <a:t>For online (asynchronous) courses: look at a week holistically knowing the total number of hours students should devote. Determine how much time they'll spend on the lessons and activities you include within Canvas and how much time they'll need to devote outside of Canvas for reading, research, homework, and studying.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point to consider: students may not really know how much time they are expected to devote to your course. Consider noting the time commitment within your syllabus "Course Policies" section to help set clear expectations. (E.g., Create a “Planning Your Study Time” subsection.)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It's fantastic when instructors update their courses each quarter by adding new content that is current and relevant. It's possible, though, for a course to grow too big over time. Students could feel overwhelmed, or you may run out of time in your in-person classes trying to cover everything.</a:t>
            </a:r>
          </a:p>
          <a:p>
            <a:endParaRPr lang="en-US" dirty="0"/>
          </a:p>
          <a:p>
            <a:r>
              <a:rPr lang="en-US" dirty="0"/>
              <a:t>This is where a Course Workload Estimator comes in handy.</a:t>
            </a:r>
          </a:p>
          <a:p>
            <a:endParaRPr lang="en-US" dirty="0"/>
          </a:p>
          <a:p>
            <a:r>
              <a:rPr lang="en-US" dirty="0"/>
              <a:t>- You can estimate your course workload manually by listing every activity that requires any student effort, including in-class or online lectures, workshops, and other activities, as well as homework, reading, and studying.</a:t>
            </a:r>
          </a:p>
          <a:p>
            <a:endParaRPr lang="en-US" dirty="0"/>
          </a:p>
          <a:p>
            <a:r>
              <a:rPr lang="en-US" dirty="0"/>
              <a:t>- You can use an online tool to estimate your course workload (such as Wake Forest University's tool). </a:t>
            </a:r>
          </a:p>
          <a:p>
            <a:r>
              <a:rPr lang="en-US" dirty="0"/>
              <a:t>- It takes into consideration research-based reading and writing rates and will allow you to factor in items such as page density, number of new concepts, text genre, and degree of drafting and revision.</a:t>
            </a:r>
          </a:p>
          <a:p>
            <a:endParaRPr lang="en-US" dirty="0"/>
          </a:p>
          <a:p>
            <a:r>
              <a:rPr lang="en-US" dirty="0"/>
              <a:t>It’s a free online tool and does not require registration.</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8.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unexonline.zendesk.com/hc/en-us/articles/17005597018011-Create-Effective-Discussion-Activities" TargetMode="External"/><Relationship Id="rId3" Type="http://schemas.openxmlformats.org/officeDocument/2006/relationships/image" Target="../media/image28.png"/><Relationship Id="rId7" Type="http://schemas.openxmlformats.org/officeDocument/2006/relationships/hyperlink" Target="https://unexonline.zendesk.com/hc/en-us/articles/17005632444827-Explore-Active-Learning-Strategies-and-Techniqu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4.png"/><Relationship Id="rId5" Type="http://schemas.openxmlformats.org/officeDocument/2006/relationships/image" Target="../media/image7.png"/><Relationship Id="rId10"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32.png"/><Relationship Id="rId1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14.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0.png"/><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2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8.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2.svg"/><Relationship Id="rId4" Type="http://schemas.openxmlformats.org/officeDocument/2006/relationships/image" Target="../media/image6.sv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9.svg"/><Relationship Id="rId4" Type="http://schemas.openxmlformats.org/officeDocument/2006/relationships/image" Target="../media/image6.sv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4.svg"/><Relationship Id="rId4" Type="http://schemas.openxmlformats.org/officeDocument/2006/relationships/image" Target="../media/image6.svg"/><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4.svg"/><Relationship Id="rId4" Type="http://schemas.openxmlformats.org/officeDocument/2006/relationships/image" Target="../media/image6.sv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7.svg"/><Relationship Id="rId5" Type="http://schemas.openxmlformats.org/officeDocument/2006/relationships/image" Target="../media/image7.png"/><Relationship Id="rId10" Type="http://schemas.openxmlformats.org/officeDocument/2006/relationships/image" Target="../media/image56.png"/><Relationship Id="rId4" Type="http://schemas.openxmlformats.org/officeDocument/2006/relationships/image" Target="../media/image6.sv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22.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18.sv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9.svg"/></Relationships>
</file>

<file path=ppt/slides/_rels/slide32.xml.rels><?xml version="1.0" encoding="UTF-8" standalone="yes"?>
<Relationships xmlns="http://schemas.openxmlformats.org/package/2006/relationships"><Relationship Id="rId8" Type="http://schemas.openxmlformats.org/officeDocument/2006/relationships/hyperlink" Target="https://unexonline.zendesk.com/hc/en-us/articles/17005549808411-Calculate-Instructional-Time-and-Student-Work-Time-" TargetMode="External"/><Relationship Id="rId13" Type="http://schemas.openxmlformats.org/officeDocument/2006/relationships/hyperlink" Target="https://unexonline.zendesk.com/hc/en-us/articles/17005597018011-Create-Effective-Discussion-Activities" TargetMode="External"/><Relationship Id="rId3" Type="http://schemas.openxmlformats.org/officeDocument/2006/relationships/image" Target="../media/image60.png"/><Relationship Id="rId7" Type="http://schemas.openxmlformats.org/officeDocument/2006/relationships/hyperlink" Target="https://www.coursemapguide.com/backward-design" TargetMode="External"/><Relationship Id="rId12" Type="http://schemas.openxmlformats.org/officeDocument/2006/relationships/hyperlink" Target="https://teaching.tools/lessonplanner/start" TargetMode="External"/><Relationship Id="rId2" Type="http://schemas.openxmlformats.org/officeDocument/2006/relationships/notesSlide" Target="../notesSlides/notesSlide32.xml"/><Relationship Id="rId16" Type="http://schemas.openxmlformats.org/officeDocument/2006/relationships/hyperlink" Target="https://www.celt.iastate.edu/instructional-strategies/effective-teaching-practices/revised-blooms-taxonomy/" TargetMode="Externa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hyperlink" Target="https://id.ucsb.edu/teaching/teaching-resources/course-planning/lesson-planning" TargetMode="External"/><Relationship Id="rId5" Type="http://schemas.openxmlformats.org/officeDocument/2006/relationships/image" Target="../media/image17.png"/><Relationship Id="rId15" Type="http://schemas.openxmlformats.org/officeDocument/2006/relationships/hyperlink" Target="https://unexonline.zendesk.com/hc/en-us/articles/17005631506843-Use-the-Flipped-Classroom-Approach" TargetMode="External"/><Relationship Id="rId10" Type="http://schemas.openxmlformats.org/officeDocument/2006/relationships/hyperlink" Target="https://www.cmich.edu/offices-departments/curriculum-instructional-support/explore-teaching-and-learning/design-an-effective-course/lesson-planning" TargetMode="External"/><Relationship Id="rId4" Type="http://schemas.openxmlformats.org/officeDocument/2006/relationships/image" Target="../media/image61.svg"/><Relationship Id="rId9" Type="http://schemas.openxmlformats.org/officeDocument/2006/relationships/hyperlink" Target="https://cat.wfu.edu/resources/workload2/" TargetMode="External"/><Relationship Id="rId14" Type="http://schemas.openxmlformats.org/officeDocument/2006/relationships/hyperlink" Target="https://unexonline.zendesk.com/hc/en-us/articles/17005632444827-Explore-Active-Learning-Strategies-and-Technique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id.ucsb.edu/teaching/teaching-resources/course-planning/lesson-planning" TargetMode="External"/><Relationship Id="rId13" Type="http://schemas.openxmlformats.org/officeDocument/2006/relationships/hyperlink" Target="https://www.brown.edu/sheridan/teaching-learning-resources/teaching-resources/course-design/classroom-assessment/entrance-and-exit/sample" TargetMode="External"/><Relationship Id="rId3" Type="http://schemas.openxmlformats.org/officeDocument/2006/relationships/image" Target="../media/image60.png"/><Relationship Id="rId7" Type="http://schemas.openxmlformats.org/officeDocument/2006/relationships/hyperlink" Target="https://www.canva.com" TargetMode="External"/><Relationship Id="rId12" Type="http://schemas.openxmlformats.org/officeDocument/2006/relationships/hyperlink" Target="https://citl.indiana.edu/teaching-resources/teaching-strategies/discussions/index.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hyperlink" Target="https://ctl.columbia.edu/resources-and-technology/resources/feedback-for-learning/" TargetMode="External"/><Relationship Id="rId5" Type="http://schemas.openxmlformats.org/officeDocument/2006/relationships/image" Target="../media/image17.png"/><Relationship Id="rId15" Type="http://schemas.openxmlformats.org/officeDocument/2006/relationships/hyperlink" Target="https://fyw.uconn.edu/resources-for-instructors/classroom-activities/" TargetMode="External"/><Relationship Id="rId10" Type="http://schemas.openxmlformats.org/officeDocument/2006/relationships/hyperlink" Target="https://tll.mit.edu/teaching-resources/assess-learning/how-to-give-feedback/#:~:text=Timing%20of%20feedback&amp;text=Generally%2C%20immediate%20feedback%20and%20more,necessarily%20be%20given%20right%20away." TargetMode="External"/><Relationship Id="rId4" Type="http://schemas.openxmlformats.org/officeDocument/2006/relationships/image" Target="../media/image61.svg"/><Relationship Id="rId9" Type="http://schemas.openxmlformats.org/officeDocument/2006/relationships/hyperlink" Target="https://www.insidehighered.com/advice/2023/03/01/student-peer-review-feedback-requires-guidance-and-structure-opinion" TargetMode="External"/><Relationship Id="rId14" Type="http://schemas.openxmlformats.org/officeDocument/2006/relationships/hyperlink" Target="https://wac.umn.edu/tww-program/teaching-resources/informal-inclass-writing-activities/5min-revision-workshop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6.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2038469">
            <a:off x="3376599" y="-4345989"/>
            <a:ext cx="11529736" cy="18975564"/>
            <a:chOff x="0" y="0"/>
            <a:chExt cx="3036638" cy="4997679"/>
          </a:xfrm>
        </p:grpSpPr>
        <p:sp>
          <p:nvSpPr>
            <p:cNvPr id="3" name="Freeform 3"/>
            <p:cNvSpPr/>
            <p:nvPr/>
          </p:nvSpPr>
          <p:spPr>
            <a:xfrm>
              <a:off x="0" y="0"/>
              <a:ext cx="3036638" cy="4997679"/>
            </a:xfrm>
            <a:custGeom>
              <a:avLst/>
              <a:gdLst/>
              <a:ahLst/>
              <a:cxnLst/>
              <a:rect l="l" t="t" r="r" b="b"/>
              <a:pathLst>
                <a:path w="3036638" h="4997679">
                  <a:moveTo>
                    <a:pt x="0" y="0"/>
                  </a:moveTo>
                  <a:lnTo>
                    <a:pt x="3036638" y="0"/>
                  </a:lnTo>
                  <a:lnTo>
                    <a:pt x="3036638" y="4997679"/>
                  </a:lnTo>
                  <a:lnTo>
                    <a:pt x="0" y="4997679"/>
                  </a:lnTo>
                  <a:close/>
                </a:path>
              </a:pathLst>
            </a:custGeom>
            <a:solidFill>
              <a:srgbClr val="005587"/>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093914" y="1835468"/>
            <a:ext cx="12100171" cy="6616065"/>
            <a:chOff x="0" y="0"/>
            <a:chExt cx="13790855" cy="7540488"/>
          </a:xfrm>
        </p:grpSpPr>
        <p:sp>
          <p:nvSpPr>
            <p:cNvPr id="6" name="Freeform 6"/>
            <p:cNvSpPr/>
            <p:nvPr/>
          </p:nvSpPr>
          <p:spPr>
            <a:xfrm>
              <a:off x="0" y="0"/>
              <a:ext cx="13790856" cy="7540488"/>
            </a:xfrm>
            <a:custGeom>
              <a:avLst/>
              <a:gdLst/>
              <a:ahLst/>
              <a:cxnLst/>
              <a:rect l="l" t="t" r="r" b="b"/>
              <a:pathLst>
                <a:path w="13790856" h="7540488">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FFD100"/>
            </a:solidFill>
          </p:spPr>
        </p:sp>
      </p:grpSp>
      <p:grpSp>
        <p:nvGrpSpPr>
          <p:cNvPr id="7" name="Group 7">
            <a:extLst>
              <a:ext uri="{C183D7F6-B498-43B3-948B-1728B52AA6E4}">
                <adec:decorative xmlns:adec="http://schemas.microsoft.com/office/drawing/2017/decorative" val="1"/>
              </a:ext>
            </a:extLst>
          </p:cNvPr>
          <p:cNvGrpSpPr/>
          <p:nvPr/>
        </p:nvGrpSpPr>
        <p:grpSpPr>
          <a:xfrm>
            <a:off x="1028700" y="1028700"/>
            <a:ext cx="1198171" cy="304908"/>
            <a:chOff x="0" y="0"/>
            <a:chExt cx="1597562" cy="406544"/>
          </a:xfrm>
        </p:grpSpPr>
        <p:grpSp>
          <p:nvGrpSpPr>
            <p:cNvPr id="8" name="Group 8"/>
            <p:cNvGrpSpPr/>
            <p:nvPr/>
          </p:nvGrpSpPr>
          <p:grpSpPr>
            <a:xfrm>
              <a:off x="1191018" y="0"/>
              <a:ext cx="406544" cy="4065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AEBFE"/>
              </a:solidFill>
            </p:spPr>
          </p:sp>
        </p:grpSp>
        <p:grpSp>
          <p:nvGrpSpPr>
            <p:cNvPr id="10" name="Group 10"/>
            <p:cNvGrpSpPr/>
            <p:nvPr/>
          </p:nvGrpSpPr>
          <p:grpSpPr>
            <a:xfrm>
              <a:off x="595509" y="0"/>
              <a:ext cx="406544" cy="4065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74AE"/>
              </a:solidFill>
            </p:spPr>
          </p:sp>
        </p:grpSp>
        <p:grpSp>
          <p:nvGrpSpPr>
            <p:cNvPr id="12" name="Group 12"/>
            <p:cNvGrpSpPr/>
            <p:nvPr/>
          </p:nvGrpSpPr>
          <p:grpSpPr>
            <a:xfrm>
              <a:off x="0" y="0"/>
              <a:ext cx="406544" cy="4065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BB8E8"/>
              </a:solidFill>
            </p:spPr>
          </p:sp>
        </p:grpSp>
      </p:grpSp>
      <p:sp>
        <p:nvSpPr>
          <p:cNvPr id="17" name="TextBox 17"/>
          <p:cNvSpPr txBox="1">
            <a:spLocks noGrp="1"/>
          </p:cNvSpPr>
          <p:nvPr>
            <p:ph type="title" idx="4294967295"/>
          </p:nvPr>
        </p:nvSpPr>
        <p:spPr>
          <a:xfrm>
            <a:off x="2701628" y="2874358"/>
            <a:ext cx="12874612" cy="2222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8199"/>
              </a:lnSpc>
              <a:spcBef>
                <a:spcPct val="0"/>
              </a:spcBef>
              <a:spcAft>
                <a:spcPts val="0"/>
              </a:spcAft>
              <a:buClrTx/>
              <a:buSzTx/>
              <a:buFontTx/>
              <a:buNone/>
              <a:tabLst/>
              <a:defRPr/>
            </a:pPr>
            <a:r>
              <a:rPr kumimoji="0" lang="en-US" sz="12999" b="0" i="0" u="none" strike="noStrike" kern="1200" cap="none" spc="0" normalizeH="0" baseline="0" noProof="0" dirty="0">
                <a:ln>
                  <a:noFill/>
                </a:ln>
                <a:solidFill>
                  <a:srgbClr val="FFFFFF"/>
                </a:solidFill>
                <a:effectLst/>
                <a:uLnTx/>
                <a:uFillTx/>
                <a:latin typeface="Brittany"/>
                <a:ea typeface="+mn-ea"/>
                <a:cs typeface="+mn-cs"/>
              </a:rPr>
              <a:t>Time in Mind</a:t>
            </a:r>
          </a:p>
        </p:txBody>
      </p:sp>
      <p:sp>
        <p:nvSpPr>
          <p:cNvPr id="16" name="TextBox 16"/>
          <p:cNvSpPr txBox="1"/>
          <p:nvPr/>
        </p:nvSpPr>
        <p:spPr>
          <a:xfrm>
            <a:off x="2510113" y="6029654"/>
            <a:ext cx="13262707" cy="1571625"/>
          </a:xfrm>
          <a:prstGeom prst="rect">
            <a:avLst/>
          </a:prstGeom>
        </p:spPr>
        <p:txBody>
          <a:bodyPr lIns="0" tIns="0" rIns="0" bIns="0" rtlCol="0" anchor="t">
            <a:spAutoFit/>
          </a:bodyPr>
          <a:lstStyle/>
          <a:p>
            <a:pPr algn="ctr">
              <a:lnSpc>
                <a:spcPts val="6000"/>
              </a:lnSpc>
            </a:pPr>
            <a:r>
              <a:rPr lang="en-US" sz="6000" dirty="0">
                <a:solidFill>
                  <a:srgbClr val="FFFFFF"/>
                </a:solidFill>
                <a:latin typeface="Proxima Nova Light"/>
              </a:rPr>
              <a:t>Planning Lessons and</a:t>
            </a:r>
          </a:p>
          <a:p>
            <a:pPr algn="ctr">
              <a:lnSpc>
                <a:spcPts val="6000"/>
              </a:lnSpc>
            </a:pPr>
            <a:r>
              <a:rPr lang="en-US" sz="6000" dirty="0">
                <a:solidFill>
                  <a:srgbClr val="FFFFFF"/>
                </a:solidFill>
                <a:latin typeface="Proxima Nova Light"/>
              </a:rPr>
              <a:t>Workshops With Intention </a:t>
            </a:r>
          </a:p>
        </p:txBody>
      </p:sp>
      <p:sp>
        <p:nvSpPr>
          <p:cNvPr id="15" name="Freeform 15">
            <a:extLst>
              <a:ext uri="{C183D7F6-B498-43B3-948B-1728B52AA6E4}">
                <adec:decorative xmlns:adec="http://schemas.microsoft.com/office/drawing/2017/decorative" val="1"/>
              </a:ext>
            </a:extLst>
          </p:cNvPr>
          <p:cNvSpPr/>
          <p:nvPr/>
        </p:nvSpPr>
        <p:spPr>
          <a:xfrm>
            <a:off x="13249786" y="5018754"/>
            <a:ext cx="370360" cy="370360"/>
          </a:xfrm>
          <a:custGeom>
            <a:avLst/>
            <a:gdLst/>
            <a:ahLst/>
            <a:cxnLst/>
            <a:rect l="l" t="t" r="r" b="b"/>
            <a:pathLst>
              <a:path w="370360" h="370360">
                <a:moveTo>
                  <a:pt x="0" y="0"/>
                </a:moveTo>
                <a:lnTo>
                  <a:pt x="370361" y="0"/>
                </a:lnTo>
                <a:lnTo>
                  <a:pt x="370361" y="370360"/>
                </a:lnTo>
                <a:lnTo>
                  <a:pt x="0" y="3703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descr="UCLA Extension logo"/>
          <p:cNvSpPr/>
          <p:nvPr/>
        </p:nvSpPr>
        <p:spPr>
          <a:xfrm>
            <a:off x="15425555" y="9538771"/>
            <a:ext cx="2710045" cy="633929"/>
          </a:xfrm>
          <a:custGeom>
            <a:avLst/>
            <a:gdLst/>
            <a:ahLst/>
            <a:cxnLst/>
            <a:rect l="l" t="t" r="r" b="b"/>
            <a:pathLst>
              <a:path w="2710045" h="633929">
                <a:moveTo>
                  <a:pt x="0" y="0"/>
                </a:moveTo>
                <a:lnTo>
                  <a:pt x="2710045" y="0"/>
                </a:lnTo>
                <a:lnTo>
                  <a:pt x="2710045" y="633929"/>
                </a:lnTo>
                <a:lnTo>
                  <a:pt x="0" y="633929"/>
                </a:lnTo>
                <a:lnTo>
                  <a:pt x="0" y="0"/>
                </a:lnTo>
                <a:close/>
              </a:path>
            </a:pathLst>
          </a:custGeom>
          <a:blipFill>
            <a:blip r:embed="rId5"/>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3C64B2-870B-AE7C-3364-4C2FC60CA59C}"/>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Adjusting Course Workload</a:t>
            </a:r>
          </a:p>
        </p:txBody>
      </p:sp>
      <p:sp>
        <p:nvSpPr>
          <p:cNvPr id="6" name="TextBox 6"/>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Lesson Planning</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788595" y="2320163"/>
            <a:ext cx="14843984" cy="552132"/>
          </a:xfrm>
          <a:prstGeom prst="rect">
            <a:avLst/>
          </a:prstGeom>
        </p:spPr>
        <p:txBody>
          <a:bodyPr lIns="0" tIns="0" rIns="0" bIns="0" rtlCol="0" anchor="t">
            <a:spAutoFit/>
          </a:bodyPr>
          <a:lstStyle/>
          <a:p>
            <a:pPr>
              <a:lnSpc>
                <a:spcPts val="4480"/>
              </a:lnSpc>
            </a:pPr>
            <a:r>
              <a:rPr lang="en-US" sz="3200">
                <a:solidFill>
                  <a:srgbClr val="2A2E3A"/>
                </a:solidFill>
                <a:latin typeface="Helios Bold"/>
              </a:rPr>
              <a:t>What if you realize your course is more work for students than it should be?</a:t>
            </a:r>
          </a:p>
        </p:txBody>
      </p:sp>
      <p:sp>
        <p:nvSpPr>
          <p:cNvPr id="5" name="TextBox 5"/>
          <p:cNvSpPr txBox="1"/>
          <p:nvPr/>
        </p:nvSpPr>
        <p:spPr>
          <a:xfrm>
            <a:off x="788595" y="3205385"/>
            <a:ext cx="16256253" cy="2831288"/>
          </a:xfrm>
          <a:prstGeom prst="rect">
            <a:avLst/>
          </a:prstGeom>
        </p:spPr>
        <p:txBody>
          <a:bodyPr lIns="0" tIns="0" rIns="0" bIns="0" rtlCol="0" anchor="t">
            <a:spAutoFit/>
          </a:bodyPr>
          <a:lstStyle/>
          <a:p>
            <a:pPr marL="690881" lvl="1" indent="-345440">
              <a:lnSpc>
                <a:spcPts val="4480"/>
              </a:lnSpc>
              <a:buFont typeface="Arial"/>
              <a:buChar char="•"/>
            </a:pPr>
            <a:r>
              <a:rPr lang="en-US" sz="3200" dirty="0">
                <a:solidFill>
                  <a:srgbClr val="2A2E3A"/>
                </a:solidFill>
                <a:latin typeface="Helios"/>
              </a:rPr>
              <a:t>Distinguish between </a:t>
            </a:r>
            <a:r>
              <a:rPr lang="en-US" sz="3200" dirty="0">
                <a:solidFill>
                  <a:srgbClr val="2A2E3A"/>
                </a:solidFill>
                <a:latin typeface="Helios Italics"/>
              </a:rPr>
              <a:t>crucial</a:t>
            </a:r>
            <a:r>
              <a:rPr lang="en-US" sz="3200" dirty="0">
                <a:solidFill>
                  <a:srgbClr val="2A2E3A"/>
                </a:solidFill>
                <a:latin typeface="Helios"/>
              </a:rPr>
              <a:t> material vs. </a:t>
            </a:r>
            <a:r>
              <a:rPr lang="en-US" sz="3200" dirty="0">
                <a:solidFill>
                  <a:srgbClr val="2A2E3A"/>
                </a:solidFill>
                <a:latin typeface="Helios Italics"/>
              </a:rPr>
              <a:t>“good to know”</a:t>
            </a:r>
          </a:p>
          <a:p>
            <a:pPr marL="1381761" lvl="2" indent="-460587">
              <a:lnSpc>
                <a:spcPts val="4480"/>
              </a:lnSpc>
              <a:buFont typeface="Arial"/>
              <a:buChar char="⚬"/>
            </a:pPr>
            <a:r>
              <a:rPr lang="en-US" sz="3200" dirty="0">
                <a:solidFill>
                  <a:srgbClr val="2A2E3A"/>
                </a:solidFill>
                <a:latin typeface="Helios"/>
              </a:rPr>
              <a:t>Create an “Optional Resources” area in Canvas</a:t>
            </a:r>
          </a:p>
          <a:p>
            <a:pPr marL="1381761" lvl="2" indent="-460587">
              <a:lnSpc>
                <a:spcPts val="4480"/>
              </a:lnSpc>
              <a:buFont typeface="Arial"/>
              <a:buChar char="⚬"/>
            </a:pPr>
            <a:r>
              <a:rPr lang="en-US" sz="3200" dirty="0">
                <a:solidFill>
                  <a:srgbClr val="2A2E3A"/>
                </a:solidFill>
                <a:latin typeface="Helios"/>
              </a:rPr>
              <a:t>Revise your lesson plans</a:t>
            </a:r>
          </a:p>
          <a:p>
            <a:pPr>
              <a:lnSpc>
                <a:spcPts val="4480"/>
              </a:lnSpc>
            </a:pPr>
            <a:endParaRPr lang="en-US" sz="3200" dirty="0">
              <a:solidFill>
                <a:srgbClr val="2A2E3A"/>
              </a:solidFill>
              <a:latin typeface="Helios"/>
            </a:endParaRPr>
          </a:p>
          <a:p>
            <a:pPr marL="690881" lvl="1" indent="-345440">
              <a:lnSpc>
                <a:spcPts val="4480"/>
              </a:lnSpc>
              <a:buFont typeface="Arial"/>
              <a:buChar char="•"/>
            </a:pPr>
            <a:r>
              <a:rPr lang="en-US" sz="3200" dirty="0">
                <a:solidFill>
                  <a:srgbClr val="2A2E3A"/>
                </a:solidFill>
                <a:latin typeface="Helios"/>
              </a:rPr>
              <a:t>Revise or omit content and activities that don’t align with course goals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2C4759D-1D19-D1B0-4216-320C9E52E32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Lesson Planning Key Takeaways</a:t>
            </a:r>
          </a:p>
        </p:txBody>
      </p:sp>
      <p:sp>
        <p:nvSpPr>
          <p:cNvPr id="20" name="TextBox 20"/>
          <p:cNvSpPr txBox="1"/>
          <p:nvPr/>
        </p:nvSpPr>
        <p:spPr>
          <a:xfrm>
            <a:off x="622770" y="593122"/>
            <a:ext cx="4827097"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Lesson Planning</a:t>
            </a:r>
          </a:p>
        </p:txBody>
      </p:sp>
      <p:sp>
        <p:nvSpPr>
          <p:cNvPr id="19" name="TextBox 19"/>
          <p:cNvSpPr txBox="1"/>
          <p:nvPr/>
        </p:nvSpPr>
        <p:spPr>
          <a:xfrm>
            <a:off x="6518978" y="1668507"/>
            <a:ext cx="5362146" cy="1285875"/>
          </a:xfrm>
          <a:prstGeom prst="rect">
            <a:avLst/>
          </a:prstGeom>
        </p:spPr>
        <p:txBody>
          <a:bodyPr lIns="0" tIns="0" rIns="0" bIns="0" rtlCol="0" anchor="t">
            <a:spAutoFit/>
          </a:bodyPr>
          <a:lstStyle/>
          <a:p>
            <a:pPr marL="0" lvl="0" indent="0">
              <a:lnSpc>
                <a:spcPts val="10500"/>
              </a:lnSpc>
              <a:spcBef>
                <a:spcPct val="0"/>
              </a:spcBef>
            </a:pPr>
            <a:r>
              <a:rPr lang="en-US" sz="7500">
                <a:solidFill>
                  <a:srgbClr val="005587"/>
                </a:solidFill>
                <a:latin typeface="Brittany"/>
              </a:rPr>
              <a:t>Key Takeaways</a:t>
            </a:r>
          </a:p>
        </p:txBody>
      </p:sp>
      <p:sp>
        <p:nvSpPr>
          <p:cNvPr id="2" name="Freeform 2">
            <a:extLst>
              <a:ext uri="{C183D7F6-B498-43B3-948B-1728B52AA6E4}">
                <adec:decorative xmlns:adec="http://schemas.microsoft.com/office/drawing/2017/decorative" val="1"/>
              </a:ext>
            </a:extLst>
          </p:cNvPr>
          <p:cNvSpPr/>
          <p:nvPr/>
        </p:nvSpPr>
        <p:spPr>
          <a:xfrm>
            <a:off x="5253195" y="4060109"/>
            <a:ext cx="2531565" cy="2531565"/>
          </a:xfrm>
          <a:custGeom>
            <a:avLst/>
            <a:gdLst/>
            <a:ahLst/>
            <a:cxnLst/>
            <a:rect l="l" t="t" r="r" b="b"/>
            <a:pathLst>
              <a:path w="2531565" h="2531565">
                <a:moveTo>
                  <a:pt x="0" y="0"/>
                </a:moveTo>
                <a:lnTo>
                  <a:pt x="2531565" y="0"/>
                </a:lnTo>
                <a:lnTo>
                  <a:pt x="2531565" y="2531566"/>
                </a:lnTo>
                <a:lnTo>
                  <a:pt x="0" y="253156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3" name="Group 3">
            <a:extLst>
              <a:ext uri="{C183D7F6-B498-43B3-948B-1728B52AA6E4}">
                <adec:decorative xmlns:adec="http://schemas.microsoft.com/office/drawing/2017/decorative" val="1"/>
              </a:ext>
            </a:extLst>
          </p:cNvPr>
          <p:cNvGrpSpPr/>
          <p:nvPr/>
        </p:nvGrpSpPr>
        <p:grpSpPr>
          <a:xfrm>
            <a:off x="5478884" y="4285799"/>
            <a:ext cx="2080186" cy="2080186"/>
            <a:chOff x="0" y="0"/>
            <a:chExt cx="812800" cy="812800"/>
          </a:xfrm>
        </p:grpSpPr>
        <p:sp>
          <p:nvSpPr>
            <p:cNvPr id="4" name="Freeform 4"/>
            <p:cNvSpPr/>
            <p:nvPr/>
          </p:nvSpPr>
          <p:spPr>
            <a:xfrm>
              <a:off x="47130" y="47130"/>
              <a:ext cx="718541" cy="718541"/>
            </a:xfrm>
            <a:custGeom>
              <a:avLst/>
              <a:gdLst/>
              <a:ahLst/>
              <a:cxnLst/>
              <a:rect l="l" t="t" r="r" b="b"/>
              <a:pathLst>
                <a:path w="718541" h="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005587"/>
            </a:solidFill>
          </p:spPr>
        </p:sp>
        <p:sp>
          <p:nvSpPr>
            <p:cNvPr id="5" name="TextBox 5"/>
            <p:cNvSpPr txBox="1"/>
            <p:nvPr/>
          </p:nvSpPr>
          <p:spPr>
            <a:xfrm>
              <a:off x="139700" y="73025"/>
              <a:ext cx="533400" cy="600075"/>
            </a:xfrm>
            <a:prstGeom prst="rect">
              <a:avLst/>
            </a:prstGeom>
          </p:spPr>
          <p:txBody>
            <a:bodyPr lIns="50800" tIns="50800" rIns="50800" bIns="50800" rtlCol="0" anchor="ctr"/>
            <a:lstStyle/>
            <a:p>
              <a:pPr algn="ctr">
                <a:lnSpc>
                  <a:spcPts val="4199"/>
                </a:lnSpc>
              </a:pPr>
              <a:endParaRPr/>
            </a:p>
          </p:txBody>
        </p:sp>
      </p:grpSp>
      <p:sp>
        <p:nvSpPr>
          <p:cNvPr id="6" name="AutoShape 6">
            <a:extLst>
              <a:ext uri="{C183D7F6-B498-43B3-948B-1728B52AA6E4}">
                <adec:decorative xmlns:adec="http://schemas.microsoft.com/office/drawing/2017/decorative" val="1"/>
              </a:ext>
            </a:extLst>
          </p:cNvPr>
          <p:cNvSpPr/>
          <p:nvPr/>
        </p:nvSpPr>
        <p:spPr>
          <a:xfrm>
            <a:off x="7784760" y="5325892"/>
            <a:ext cx="2830580" cy="0"/>
          </a:xfrm>
          <a:prstGeom prst="line">
            <a:avLst/>
          </a:prstGeom>
          <a:ln w="38100" cap="flat">
            <a:solidFill>
              <a:srgbClr val="F4F4F4"/>
            </a:solidFill>
            <a:prstDash val="solid"/>
            <a:headEnd type="none" w="sm" len="sm"/>
            <a:tailEnd type="none" w="sm" len="sm"/>
          </a:ln>
        </p:spPr>
      </p:sp>
      <p:sp>
        <p:nvSpPr>
          <p:cNvPr id="7" name="TextBox 7"/>
          <p:cNvSpPr txBox="1"/>
          <p:nvPr/>
        </p:nvSpPr>
        <p:spPr>
          <a:xfrm>
            <a:off x="4942022" y="6861784"/>
            <a:ext cx="3153911" cy="1834198"/>
          </a:xfrm>
          <a:prstGeom prst="rect">
            <a:avLst/>
          </a:prstGeom>
        </p:spPr>
        <p:txBody>
          <a:bodyPr lIns="0" tIns="0" rIns="0" bIns="0" rtlCol="0" anchor="t">
            <a:spAutoFit/>
          </a:bodyPr>
          <a:lstStyle/>
          <a:p>
            <a:pPr marL="0" lvl="0" indent="0" algn="ctr">
              <a:lnSpc>
                <a:spcPts val="3639"/>
              </a:lnSpc>
              <a:spcBef>
                <a:spcPct val="0"/>
              </a:spcBef>
            </a:pPr>
            <a:r>
              <a:rPr lang="en-US" sz="2599">
                <a:solidFill>
                  <a:srgbClr val="2A2E3A"/>
                </a:solidFill>
                <a:latin typeface="Helios"/>
              </a:rPr>
              <a:t>Be intentional – develop a </a:t>
            </a:r>
            <a:r>
              <a:rPr lang="en-US" sz="2599">
                <a:solidFill>
                  <a:srgbClr val="2A2E3A"/>
                </a:solidFill>
                <a:latin typeface="Helios Bold"/>
              </a:rPr>
              <a:t>clear plan</a:t>
            </a:r>
            <a:r>
              <a:rPr lang="en-US" sz="2599">
                <a:solidFill>
                  <a:srgbClr val="2A2E3A"/>
                </a:solidFill>
                <a:latin typeface="Helios"/>
              </a:rPr>
              <a:t> (agenda) for every class period/week</a:t>
            </a:r>
          </a:p>
        </p:txBody>
      </p:sp>
      <p:sp>
        <p:nvSpPr>
          <p:cNvPr id="9" name="Freeform 9">
            <a:extLst>
              <a:ext uri="{C183D7F6-B498-43B3-948B-1728B52AA6E4}">
                <adec:decorative xmlns:adec="http://schemas.microsoft.com/office/drawing/2017/decorative" val="1"/>
              </a:ext>
            </a:extLst>
          </p:cNvPr>
          <p:cNvSpPr/>
          <p:nvPr/>
        </p:nvSpPr>
        <p:spPr>
          <a:xfrm>
            <a:off x="10615341" y="4060109"/>
            <a:ext cx="2531565" cy="2531565"/>
          </a:xfrm>
          <a:custGeom>
            <a:avLst/>
            <a:gdLst/>
            <a:ahLst/>
            <a:cxnLst/>
            <a:rect l="l" t="t" r="r" b="b"/>
            <a:pathLst>
              <a:path w="2531565" h="2531565">
                <a:moveTo>
                  <a:pt x="0" y="0"/>
                </a:moveTo>
                <a:lnTo>
                  <a:pt x="2531565" y="0"/>
                </a:lnTo>
                <a:lnTo>
                  <a:pt x="2531565" y="2531566"/>
                </a:lnTo>
                <a:lnTo>
                  <a:pt x="0" y="253156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10" name="Group 10">
            <a:extLst>
              <a:ext uri="{C183D7F6-B498-43B3-948B-1728B52AA6E4}">
                <adec:decorative xmlns:adec="http://schemas.microsoft.com/office/drawing/2017/decorative" val="1"/>
              </a:ext>
            </a:extLst>
          </p:cNvPr>
          <p:cNvGrpSpPr/>
          <p:nvPr/>
        </p:nvGrpSpPr>
        <p:grpSpPr>
          <a:xfrm>
            <a:off x="10841030" y="4295324"/>
            <a:ext cx="2080186" cy="2080186"/>
            <a:chOff x="0" y="0"/>
            <a:chExt cx="812800" cy="812800"/>
          </a:xfrm>
        </p:grpSpPr>
        <p:sp>
          <p:nvSpPr>
            <p:cNvPr id="11" name="Freeform 11"/>
            <p:cNvSpPr/>
            <p:nvPr/>
          </p:nvSpPr>
          <p:spPr>
            <a:xfrm>
              <a:off x="47130" y="47130"/>
              <a:ext cx="718541" cy="718541"/>
            </a:xfrm>
            <a:custGeom>
              <a:avLst/>
              <a:gdLst/>
              <a:ahLst/>
              <a:cxnLst/>
              <a:rect l="l" t="t" r="r" b="b"/>
              <a:pathLst>
                <a:path w="718541" h="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005587"/>
            </a:solidFill>
          </p:spPr>
        </p:sp>
        <p:sp>
          <p:nvSpPr>
            <p:cNvPr id="12" name="TextBox 12"/>
            <p:cNvSpPr txBox="1"/>
            <p:nvPr/>
          </p:nvSpPr>
          <p:spPr>
            <a:xfrm>
              <a:off x="139700" y="73025"/>
              <a:ext cx="533400" cy="600075"/>
            </a:xfrm>
            <a:prstGeom prst="rect">
              <a:avLst/>
            </a:prstGeom>
          </p:spPr>
          <p:txBody>
            <a:bodyPr lIns="50800" tIns="50800" rIns="50800" bIns="50800" rtlCol="0" anchor="ctr"/>
            <a:lstStyle/>
            <a:p>
              <a:pPr algn="ctr">
                <a:lnSpc>
                  <a:spcPts val="4199"/>
                </a:lnSpc>
              </a:pPr>
              <a:endParaRPr/>
            </a:p>
          </p:txBody>
        </p:sp>
      </p:grpSp>
      <p:sp>
        <p:nvSpPr>
          <p:cNvPr id="8" name="TextBox 8"/>
          <p:cNvSpPr txBox="1"/>
          <p:nvPr/>
        </p:nvSpPr>
        <p:spPr>
          <a:xfrm>
            <a:off x="10249672" y="6864863"/>
            <a:ext cx="3262902" cy="1838960"/>
          </a:xfrm>
          <a:prstGeom prst="rect">
            <a:avLst/>
          </a:prstGeom>
        </p:spPr>
        <p:txBody>
          <a:bodyPr lIns="0" tIns="0" rIns="0" bIns="0" rtlCol="0" anchor="t">
            <a:spAutoFit/>
          </a:bodyPr>
          <a:lstStyle/>
          <a:p>
            <a:pPr marL="0" lvl="0" indent="0" algn="ctr">
              <a:lnSpc>
                <a:spcPts val="3639"/>
              </a:lnSpc>
              <a:spcBef>
                <a:spcPct val="0"/>
              </a:spcBef>
            </a:pPr>
            <a:r>
              <a:rPr lang="en-US" sz="2599">
                <a:solidFill>
                  <a:srgbClr val="2A2E3A"/>
                </a:solidFill>
                <a:latin typeface="Helios"/>
              </a:rPr>
              <a:t>Estimate the </a:t>
            </a:r>
            <a:r>
              <a:rPr lang="en-US" sz="2599">
                <a:solidFill>
                  <a:srgbClr val="2A2E3A"/>
                </a:solidFill>
                <a:latin typeface="Helios Bold"/>
              </a:rPr>
              <a:t>course workload</a:t>
            </a:r>
            <a:r>
              <a:rPr lang="en-US" sz="2599">
                <a:solidFill>
                  <a:srgbClr val="2A2E3A"/>
                </a:solidFill>
                <a:latin typeface="Helios"/>
              </a:rPr>
              <a:t> to ensure total student hours of work are on point</a:t>
            </a:r>
          </a:p>
        </p:txBody>
      </p:sp>
      <p:grpSp>
        <p:nvGrpSpPr>
          <p:cNvPr id="13" name="Group 13">
            <a:extLst>
              <a:ext uri="{C183D7F6-B498-43B3-948B-1728B52AA6E4}">
                <adec:decorative xmlns:adec="http://schemas.microsoft.com/office/drawing/2017/decorative" val="1"/>
              </a:ext>
            </a:extLst>
          </p:cNvPr>
          <p:cNvGrpSpPr/>
          <p:nvPr/>
        </p:nvGrpSpPr>
        <p:grpSpPr>
          <a:xfrm>
            <a:off x="0" y="9706459"/>
            <a:ext cx="18288000" cy="1161081"/>
            <a:chOff x="0" y="0"/>
            <a:chExt cx="4816593" cy="305799"/>
          </a:xfrm>
        </p:grpSpPr>
        <p:sp>
          <p:nvSpPr>
            <p:cNvPr id="14" name="Freeform 14"/>
            <p:cNvSpPr/>
            <p:nvPr/>
          </p:nvSpPr>
          <p:spPr>
            <a:xfrm>
              <a:off x="0" y="0"/>
              <a:ext cx="4816592" cy="305799"/>
            </a:xfrm>
            <a:custGeom>
              <a:avLst/>
              <a:gdLst/>
              <a:ahLst/>
              <a:cxnLst/>
              <a:rect l="l" t="t" r="r" b="b"/>
              <a:pathLst>
                <a:path w="4816592" h="305799">
                  <a:moveTo>
                    <a:pt x="0" y="0"/>
                  </a:moveTo>
                  <a:lnTo>
                    <a:pt x="4816592" y="0"/>
                  </a:lnTo>
                  <a:lnTo>
                    <a:pt x="4816592" y="305799"/>
                  </a:lnTo>
                  <a:lnTo>
                    <a:pt x="0" y="305799"/>
                  </a:lnTo>
                  <a:close/>
                </a:path>
              </a:pathLst>
            </a:custGeom>
            <a:solidFill>
              <a:srgbClr val="F4F4F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16" name="Freeform 16">
            <a:extLst>
              <a:ext uri="{C183D7F6-B498-43B3-948B-1728B52AA6E4}">
                <adec:decorative xmlns:adec="http://schemas.microsoft.com/office/drawing/2017/decorative" val="1"/>
              </a:ext>
            </a:extLst>
          </p:cNvPr>
          <p:cNvSpPr/>
          <p:nvPr/>
        </p:nvSpPr>
        <p:spPr>
          <a:xfrm>
            <a:off x="6048884" y="4836749"/>
            <a:ext cx="959237" cy="959237"/>
          </a:xfrm>
          <a:custGeom>
            <a:avLst/>
            <a:gdLst/>
            <a:ahLst/>
            <a:cxnLst/>
            <a:rect l="l" t="t" r="r" b="b"/>
            <a:pathLst>
              <a:path w="959237" h="959237">
                <a:moveTo>
                  <a:pt x="0" y="0"/>
                </a:moveTo>
                <a:lnTo>
                  <a:pt x="959237" y="0"/>
                </a:lnTo>
                <a:lnTo>
                  <a:pt x="959237" y="959236"/>
                </a:lnTo>
                <a:lnTo>
                  <a:pt x="0" y="959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a:extLst>
              <a:ext uri="{C183D7F6-B498-43B3-948B-1728B52AA6E4}">
                <adec:decorative xmlns:adec="http://schemas.microsoft.com/office/drawing/2017/decorative" val="1"/>
              </a:ext>
            </a:extLst>
          </p:cNvPr>
          <p:cNvSpPr/>
          <p:nvPr/>
        </p:nvSpPr>
        <p:spPr>
          <a:xfrm flipH="1" flipV="1">
            <a:off x="-583319" y="9706459"/>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a:extLst>
              <a:ext uri="{C183D7F6-B498-43B3-948B-1728B52AA6E4}">
                <adec:decorative xmlns:adec="http://schemas.microsoft.com/office/drawing/2017/decorative" val="1"/>
              </a:ext>
            </a:extLst>
          </p:cNvPr>
          <p:cNvSpPr/>
          <p:nvPr/>
        </p:nvSpPr>
        <p:spPr>
          <a:xfrm>
            <a:off x="-191701" y="9706459"/>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a:extLst>
              <a:ext uri="{C183D7F6-B498-43B3-948B-1728B52AA6E4}">
                <adec:decorative xmlns:adec="http://schemas.microsoft.com/office/drawing/2017/decorative" val="1"/>
              </a:ext>
            </a:extLst>
          </p:cNvPr>
          <p:cNvSpPr/>
          <p:nvPr/>
        </p:nvSpPr>
        <p:spPr>
          <a:xfrm>
            <a:off x="11413771" y="4836749"/>
            <a:ext cx="934705" cy="934705"/>
          </a:xfrm>
          <a:custGeom>
            <a:avLst/>
            <a:gdLst/>
            <a:ahLst/>
            <a:cxnLst/>
            <a:rect l="l" t="t" r="r" b="b"/>
            <a:pathLst>
              <a:path w="934705" h="934705">
                <a:moveTo>
                  <a:pt x="0" y="0"/>
                </a:moveTo>
                <a:lnTo>
                  <a:pt x="934705" y="0"/>
                </a:lnTo>
                <a:lnTo>
                  <a:pt x="934705" y="934705"/>
                </a:lnTo>
                <a:lnTo>
                  <a:pt x="0" y="9347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DFDC5F-EB9A-8757-4623-5577D484FAC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sz="4400" kern="1200" dirty="0">
                <a:solidFill>
                  <a:srgbClr val="ECECEC"/>
                </a:solidFill>
                <a:effectLst/>
                <a:latin typeface="+mj-lt"/>
                <a:ea typeface="+mj-ea"/>
                <a:cs typeface="+mj-cs"/>
              </a:rPr>
              <a:t>Lesson Plan</a:t>
            </a:r>
            <a:r>
              <a:rPr lang="en-US" dirty="0">
                <a:solidFill>
                  <a:srgbClr val="ECECEC"/>
                </a:solidFill>
              </a:rPr>
              <a:t> - Instructor’s Input</a:t>
            </a:r>
          </a:p>
        </p:txBody>
      </p:sp>
      <p:sp>
        <p:nvSpPr>
          <p:cNvPr id="5" name="TextBox 5"/>
          <p:cNvSpPr txBox="1"/>
          <p:nvPr/>
        </p:nvSpPr>
        <p:spPr>
          <a:xfrm>
            <a:off x="622770" y="593122"/>
            <a:ext cx="7166428"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Your Teaching Journey</a:t>
            </a:r>
          </a:p>
        </p:txBody>
      </p:sp>
      <p:sp>
        <p:nvSpPr>
          <p:cNvPr id="4" name="TextBox 4"/>
          <p:cNvSpPr txBox="1"/>
          <p:nvPr/>
        </p:nvSpPr>
        <p:spPr>
          <a:xfrm>
            <a:off x="1651914" y="4023737"/>
            <a:ext cx="6751902" cy="1225550"/>
          </a:xfrm>
          <a:prstGeom prst="rect">
            <a:avLst/>
          </a:prstGeom>
        </p:spPr>
        <p:txBody>
          <a:bodyPr lIns="0" tIns="0" rIns="0" bIns="0" rtlCol="0" anchor="t">
            <a:spAutoFit/>
          </a:bodyPr>
          <a:lstStyle/>
          <a:p>
            <a:pPr>
              <a:lnSpc>
                <a:spcPts val="4899"/>
              </a:lnSpc>
            </a:pPr>
            <a:r>
              <a:rPr lang="en-US" sz="3499">
                <a:solidFill>
                  <a:srgbClr val="2A2E3A"/>
                </a:solidFill>
                <a:latin typeface="Helios"/>
              </a:rPr>
              <a:t>How has your use of a lesson plan helped you or your students?</a:t>
            </a:r>
          </a:p>
        </p:txBody>
      </p:sp>
      <p:sp>
        <p:nvSpPr>
          <p:cNvPr id="2" name="Freeform 2" descr="A two-lane road."/>
          <p:cNvSpPr/>
          <p:nvPr/>
        </p:nvSpPr>
        <p:spPr>
          <a:xfrm rot="-9249873" flipV="1">
            <a:off x="10061816" y="662281"/>
            <a:ext cx="11145366" cy="8024663"/>
          </a:xfrm>
          <a:custGeom>
            <a:avLst/>
            <a:gdLst/>
            <a:ahLst/>
            <a:cxnLst/>
            <a:rect l="l" t="t" r="r" b="b"/>
            <a:pathLst>
              <a:path w="11145366" h="8024663">
                <a:moveTo>
                  <a:pt x="0" y="8024663"/>
                </a:moveTo>
                <a:lnTo>
                  <a:pt x="11145366" y="8024663"/>
                </a:lnTo>
                <a:lnTo>
                  <a:pt x="11145366" y="0"/>
                </a:lnTo>
                <a:lnTo>
                  <a:pt x="0" y="0"/>
                </a:lnTo>
                <a:lnTo>
                  <a:pt x="0" y="802466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descr="A yellow map marker."/>
          <p:cNvSpPr/>
          <p:nvPr/>
        </p:nvSpPr>
        <p:spPr>
          <a:xfrm>
            <a:off x="14732716" y="7778462"/>
            <a:ext cx="768065" cy="1050836"/>
          </a:xfrm>
          <a:custGeom>
            <a:avLst/>
            <a:gdLst/>
            <a:ahLst/>
            <a:cxnLst/>
            <a:rect l="l" t="t" r="r" b="b"/>
            <a:pathLst>
              <a:path w="768065" h="1050836">
                <a:moveTo>
                  <a:pt x="0" y="0"/>
                </a:moveTo>
                <a:lnTo>
                  <a:pt x="768065" y="0"/>
                </a:lnTo>
                <a:lnTo>
                  <a:pt x="768065" y="1050836"/>
                </a:lnTo>
                <a:lnTo>
                  <a:pt x="0" y="105083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9AADB59-17AE-57F7-D93C-A01FDD35DDBC}"/>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Lesson Plan Questions</a:t>
            </a:r>
          </a:p>
        </p:txBody>
      </p:sp>
      <p:sp>
        <p:nvSpPr>
          <p:cNvPr id="2" name="AutoShape 2">
            <a:extLst>
              <a:ext uri="{C183D7F6-B498-43B3-948B-1728B52AA6E4}">
                <adec:decorative xmlns:adec="http://schemas.microsoft.com/office/drawing/2017/decorative" val="1"/>
              </a:ext>
            </a:extLst>
          </p:cNvPr>
          <p:cNvSpPr/>
          <p:nvPr/>
        </p:nvSpPr>
        <p:spPr>
          <a:xfrm>
            <a:off x="-933450" y="5162550"/>
            <a:ext cx="13266420" cy="0"/>
          </a:xfrm>
          <a:prstGeom prst="line">
            <a:avLst/>
          </a:prstGeom>
          <a:ln w="47625" cap="flat">
            <a:solidFill>
              <a:srgbClr val="FFD100"/>
            </a:solidFill>
            <a:prstDash val="solid"/>
            <a:headEnd type="none" w="sm" len="sm"/>
            <a:tailEnd type="none" w="sm" len="sm"/>
          </a:ln>
        </p:spPr>
      </p:sp>
      <p:grpSp>
        <p:nvGrpSpPr>
          <p:cNvPr id="3" name="Group 3">
            <a:extLst>
              <a:ext uri="{C183D7F6-B498-43B3-948B-1728B52AA6E4}">
                <adec:decorative xmlns:adec="http://schemas.microsoft.com/office/drawing/2017/decorative" val="1"/>
              </a:ext>
            </a:extLst>
          </p:cNvPr>
          <p:cNvGrpSpPr/>
          <p:nvPr/>
        </p:nvGrpSpPr>
        <p:grpSpPr>
          <a:xfrm>
            <a:off x="15409545" y="1028700"/>
            <a:ext cx="2878455" cy="8229600"/>
            <a:chOff x="0" y="0"/>
            <a:chExt cx="758112" cy="2167467"/>
          </a:xfrm>
        </p:grpSpPr>
        <p:sp>
          <p:nvSpPr>
            <p:cNvPr id="4" name="Freeform 4"/>
            <p:cNvSpPr/>
            <p:nvPr/>
          </p:nvSpPr>
          <p:spPr>
            <a:xfrm>
              <a:off x="0" y="0"/>
              <a:ext cx="758112" cy="2167467"/>
            </a:xfrm>
            <a:custGeom>
              <a:avLst/>
              <a:gdLst/>
              <a:ahLst/>
              <a:cxnLst/>
              <a:rect l="l" t="t" r="r" b="b"/>
              <a:pathLst>
                <a:path w="758112" h="2167467">
                  <a:moveTo>
                    <a:pt x="0" y="0"/>
                  </a:moveTo>
                  <a:lnTo>
                    <a:pt x="758112" y="0"/>
                  </a:lnTo>
                  <a:lnTo>
                    <a:pt x="758112" y="2167467"/>
                  </a:lnTo>
                  <a:lnTo>
                    <a:pt x="0" y="2167467"/>
                  </a:lnTo>
                  <a:close/>
                </a:path>
              </a:pathLst>
            </a:custGeom>
            <a:solidFill>
              <a:srgbClr val="DAEBFE"/>
            </a:solidFill>
          </p:spPr>
        </p:sp>
        <p:sp>
          <p:nvSpPr>
            <p:cNvPr id="5" name="TextBox 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3" name="Group 13" descr="Blue rectangle displaying &quot;Questions.&quot;"/>
          <p:cNvGrpSpPr/>
          <p:nvPr/>
        </p:nvGrpSpPr>
        <p:grpSpPr>
          <a:xfrm>
            <a:off x="3409950" y="0"/>
            <a:ext cx="5734050" cy="10287000"/>
            <a:chOff x="0" y="0"/>
            <a:chExt cx="1510202" cy="2709333"/>
          </a:xfrm>
        </p:grpSpPr>
        <p:sp>
          <p:nvSpPr>
            <p:cNvPr id="14" name="Freeform 14"/>
            <p:cNvSpPr/>
            <p:nvPr/>
          </p:nvSpPr>
          <p:spPr>
            <a:xfrm>
              <a:off x="0" y="0"/>
              <a:ext cx="1510202" cy="2709333"/>
            </a:xfrm>
            <a:custGeom>
              <a:avLst/>
              <a:gdLst/>
              <a:ahLst/>
              <a:cxnLst/>
              <a:rect l="l" t="t" r="r" b="b"/>
              <a:pathLst>
                <a:path w="1510202" h="2709333">
                  <a:moveTo>
                    <a:pt x="0" y="0"/>
                  </a:moveTo>
                  <a:lnTo>
                    <a:pt x="1510202" y="0"/>
                  </a:lnTo>
                  <a:lnTo>
                    <a:pt x="1510202" y="2709333"/>
                  </a:lnTo>
                  <a:lnTo>
                    <a:pt x="0" y="2709333"/>
                  </a:lnTo>
                  <a:close/>
                </a:path>
              </a:pathLst>
            </a:custGeom>
            <a:solidFill>
              <a:srgbClr val="005587"/>
            </a:solidFill>
          </p:spPr>
        </p:sp>
        <p:sp>
          <p:nvSpPr>
            <p:cNvPr id="15" name="TextBox 1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6" name="TextBox 16"/>
          <p:cNvSpPr txBox="1"/>
          <p:nvPr/>
        </p:nvSpPr>
        <p:spPr>
          <a:xfrm>
            <a:off x="2378667" y="3502024"/>
            <a:ext cx="7796616" cy="1708151"/>
          </a:xfrm>
          <a:prstGeom prst="rect">
            <a:avLst/>
          </a:prstGeom>
        </p:spPr>
        <p:txBody>
          <a:bodyPr lIns="0" tIns="0" rIns="0" bIns="0" rtlCol="0" anchor="t">
            <a:spAutoFit/>
          </a:bodyPr>
          <a:lstStyle/>
          <a:p>
            <a:pPr marL="0" lvl="0" indent="0" algn="ctr">
              <a:lnSpc>
                <a:spcPts val="13999"/>
              </a:lnSpc>
              <a:spcBef>
                <a:spcPct val="0"/>
              </a:spcBef>
            </a:pPr>
            <a:r>
              <a:rPr lang="en-US" sz="9999">
                <a:solidFill>
                  <a:srgbClr val="FFFFFF"/>
                </a:solidFill>
                <a:latin typeface="Brittany"/>
              </a:rPr>
              <a:t>Questions</a:t>
            </a:r>
          </a:p>
        </p:txBody>
      </p:sp>
      <p:grpSp>
        <p:nvGrpSpPr>
          <p:cNvPr id="6" name="Group 6">
            <a:extLst>
              <a:ext uri="{C183D7F6-B498-43B3-948B-1728B52AA6E4}">
                <adec:decorative xmlns:adec="http://schemas.microsoft.com/office/drawing/2017/decorative" val="1"/>
              </a:ext>
            </a:extLst>
          </p:cNvPr>
          <p:cNvGrpSpPr/>
          <p:nvPr/>
        </p:nvGrpSpPr>
        <p:grpSpPr>
          <a:xfrm>
            <a:off x="11101791" y="1890987"/>
            <a:ext cx="5390601" cy="6590751"/>
            <a:chOff x="0" y="0"/>
            <a:chExt cx="15880397" cy="19415970"/>
          </a:xfrm>
        </p:grpSpPr>
        <p:sp>
          <p:nvSpPr>
            <p:cNvPr id="7" name="Freeform 7"/>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FFFFFF"/>
            </a:solidFill>
          </p:spPr>
        </p:sp>
        <p:sp>
          <p:nvSpPr>
            <p:cNvPr id="8" name="Freeform 8"/>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FFD100"/>
            </a:solidFill>
          </p:spPr>
        </p:sp>
      </p:grpSp>
      <p:grpSp>
        <p:nvGrpSpPr>
          <p:cNvPr id="9" name="Group 9">
            <a:extLst>
              <a:ext uri="{C183D7F6-B498-43B3-948B-1728B52AA6E4}">
                <adec:decorative xmlns:adec="http://schemas.microsoft.com/office/drawing/2017/decorative" val="1"/>
              </a:ext>
            </a:extLst>
          </p:cNvPr>
          <p:cNvGrpSpPr>
            <a:grpSpLocks noChangeAspect="1"/>
          </p:cNvGrpSpPr>
          <p:nvPr/>
        </p:nvGrpSpPr>
        <p:grpSpPr>
          <a:xfrm>
            <a:off x="-3328035" y="7038975"/>
            <a:ext cx="5246370" cy="5246370"/>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AEBFE"/>
            </a:solidFill>
          </p:spPr>
        </p:sp>
      </p:grpSp>
      <p:grpSp>
        <p:nvGrpSpPr>
          <p:cNvPr id="11" name="Group 11" descr="Green pencil on a notepad displaying a question mark."/>
          <p:cNvGrpSpPr/>
          <p:nvPr/>
        </p:nvGrpSpPr>
        <p:grpSpPr>
          <a:xfrm>
            <a:off x="11373974" y="2176462"/>
            <a:ext cx="4846234" cy="6019800"/>
            <a:chOff x="0" y="0"/>
            <a:chExt cx="6461645" cy="8026400"/>
          </a:xfrm>
        </p:grpSpPr>
        <p:pic>
          <p:nvPicPr>
            <p:cNvPr id="12" name="Picture 12"/>
            <p:cNvPicPr>
              <a:picLocks noChangeAspect="1"/>
            </p:cNvPicPr>
            <p:nvPr/>
          </p:nvPicPr>
          <p:blipFill>
            <a:blip r:embed="rId3"/>
            <a:srcRect l="27714" t="16791" r="31017" b="6268"/>
            <a:stretch>
              <a:fillRect/>
            </a:stretch>
          </p:blipFill>
          <p:spPr>
            <a:xfrm>
              <a:off x="0" y="0"/>
              <a:ext cx="6461645" cy="802640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2038469">
            <a:off x="3376599" y="-4345989"/>
            <a:ext cx="11529736" cy="18975564"/>
            <a:chOff x="0" y="0"/>
            <a:chExt cx="3036638" cy="4997679"/>
          </a:xfrm>
        </p:grpSpPr>
        <p:sp>
          <p:nvSpPr>
            <p:cNvPr id="3" name="Freeform 3"/>
            <p:cNvSpPr/>
            <p:nvPr/>
          </p:nvSpPr>
          <p:spPr>
            <a:xfrm>
              <a:off x="0" y="0"/>
              <a:ext cx="3036638" cy="4997679"/>
            </a:xfrm>
            <a:custGeom>
              <a:avLst/>
              <a:gdLst/>
              <a:ahLst/>
              <a:cxnLst/>
              <a:rect l="l" t="t" r="r" b="b"/>
              <a:pathLst>
                <a:path w="3036638" h="4997679">
                  <a:moveTo>
                    <a:pt x="0" y="0"/>
                  </a:moveTo>
                  <a:lnTo>
                    <a:pt x="3036638" y="0"/>
                  </a:lnTo>
                  <a:lnTo>
                    <a:pt x="3036638" y="4997679"/>
                  </a:lnTo>
                  <a:lnTo>
                    <a:pt x="0" y="4997679"/>
                  </a:lnTo>
                  <a:close/>
                </a:path>
              </a:pathLst>
            </a:custGeom>
            <a:solidFill>
              <a:srgbClr val="FFFFFF"/>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093914" y="1835468"/>
            <a:ext cx="12100171" cy="6616065"/>
            <a:chOff x="0" y="0"/>
            <a:chExt cx="13790855" cy="7540488"/>
          </a:xfrm>
        </p:grpSpPr>
        <p:sp>
          <p:nvSpPr>
            <p:cNvPr id="6" name="Freeform 6"/>
            <p:cNvSpPr/>
            <p:nvPr/>
          </p:nvSpPr>
          <p:spPr>
            <a:xfrm>
              <a:off x="0" y="0"/>
              <a:ext cx="13790856" cy="7540488"/>
            </a:xfrm>
            <a:custGeom>
              <a:avLst/>
              <a:gdLst/>
              <a:ahLst/>
              <a:cxnLst/>
              <a:rect l="l" t="t" r="r" b="b"/>
              <a:pathLst>
                <a:path w="13790856" h="7540488">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FFD100"/>
            </a:solidFill>
          </p:spPr>
        </p:sp>
      </p:grpSp>
      <p:sp>
        <p:nvSpPr>
          <p:cNvPr id="7" name="TextBox 7"/>
          <p:cNvSpPr txBox="1"/>
          <p:nvPr/>
        </p:nvSpPr>
        <p:spPr>
          <a:xfrm>
            <a:off x="2510113" y="6029654"/>
            <a:ext cx="13262707" cy="809625"/>
          </a:xfrm>
          <a:prstGeom prst="rect">
            <a:avLst/>
          </a:prstGeom>
        </p:spPr>
        <p:txBody>
          <a:bodyPr lIns="0" tIns="0" rIns="0" bIns="0" rtlCol="0" anchor="t">
            <a:spAutoFit/>
          </a:bodyPr>
          <a:lstStyle/>
          <a:p>
            <a:pPr algn="ctr">
              <a:lnSpc>
                <a:spcPts val="6000"/>
              </a:lnSpc>
            </a:pPr>
            <a:r>
              <a:rPr lang="en-US" sz="6000">
                <a:solidFill>
                  <a:srgbClr val="005587"/>
                </a:solidFill>
                <a:latin typeface="Proxima Nova"/>
              </a:rPr>
              <a:t>Purposeful Activities</a:t>
            </a:r>
          </a:p>
        </p:txBody>
      </p:sp>
      <p:sp>
        <p:nvSpPr>
          <p:cNvPr id="8" name="TextBox 8"/>
          <p:cNvSpPr txBox="1"/>
          <p:nvPr/>
        </p:nvSpPr>
        <p:spPr>
          <a:xfrm>
            <a:off x="2701628" y="2921983"/>
            <a:ext cx="12874612" cy="1800225"/>
          </a:xfrm>
          <a:prstGeom prst="rect">
            <a:avLst/>
          </a:prstGeom>
        </p:spPr>
        <p:txBody>
          <a:bodyPr lIns="0" tIns="0" rIns="0" bIns="0" rtlCol="0" anchor="t">
            <a:spAutoFit/>
          </a:bodyPr>
          <a:lstStyle/>
          <a:p>
            <a:pPr marL="0" lvl="0" indent="0" algn="ctr">
              <a:lnSpc>
                <a:spcPts val="14700"/>
              </a:lnSpc>
              <a:spcBef>
                <a:spcPct val="0"/>
              </a:spcBef>
            </a:pPr>
            <a:r>
              <a:rPr lang="en-US" sz="10500">
                <a:solidFill>
                  <a:srgbClr val="005587"/>
                </a:solidFill>
                <a:latin typeface="Brittany"/>
              </a:rPr>
              <a:t>Structuring Class Time</a:t>
            </a:r>
          </a:p>
        </p:txBody>
      </p:sp>
      <p:grpSp>
        <p:nvGrpSpPr>
          <p:cNvPr id="9" name="Group 9">
            <a:extLst>
              <a:ext uri="{C183D7F6-B498-43B3-948B-1728B52AA6E4}">
                <adec:decorative xmlns:adec="http://schemas.microsoft.com/office/drawing/2017/decorative" val="1"/>
              </a:ext>
            </a:extLst>
          </p:cNvPr>
          <p:cNvGrpSpPr/>
          <p:nvPr/>
        </p:nvGrpSpPr>
        <p:grpSpPr>
          <a:xfrm>
            <a:off x="1028700" y="1028700"/>
            <a:ext cx="1198171" cy="304908"/>
            <a:chOff x="0" y="0"/>
            <a:chExt cx="1597562" cy="406544"/>
          </a:xfrm>
        </p:grpSpPr>
        <p:grpSp>
          <p:nvGrpSpPr>
            <p:cNvPr id="10" name="Group 10"/>
            <p:cNvGrpSpPr/>
            <p:nvPr/>
          </p:nvGrpSpPr>
          <p:grpSpPr>
            <a:xfrm>
              <a:off x="1191018" y="0"/>
              <a:ext cx="406544" cy="4065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AEBFE"/>
              </a:solidFill>
            </p:spPr>
          </p:sp>
        </p:grpSp>
        <p:grpSp>
          <p:nvGrpSpPr>
            <p:cNvPr id="12" name="Group 12"/>
            <p:cNvGrpSpPr/>
            <p:nvPr/>
          </p:nvGrpSpPr>
          <p:grpSpPr>
            <a:xfrm>
              <a:off x="595509" y="0"/>
              <a:ext cx="406544" cy="4065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74AE"/>
              </a:solidFill>
            </p:spPr>
          </p:sp>
        </p:grpSp>
        <p:grpSp>
          <p:nvGrpSpPr>
            <p:cNvPr id="14" name="Group 14"/>
            <p:cNvGrpSpPr/>
            <p:nvPr/>
          </p:nvGrpSpPr>
          <p:grpSpPr>
            <a:xfrm>
              <a:off x="0" y="0"/>
              <a:ext cx="406544" cy="40654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BB8E8"/>
              </a:solidFill>
            </p:spPr>
          </p:sp>
        </p:grpSp>
      </p:grpSp>
      <p:sp>
        <p:nvSpPr>
          <p:cNvPr id="16" name="Title 15">
            <a:extLst>
              <a:ext uri="{FF2B5EF4-FFF2-40B4-BE49-F238E27FC236}">
                <a16:creationId xmlns:a16="http://schemas.microsoft.com/office/drawing/2014/main" id="{00D56458-8681-123F-9844-CB92DFC4F7E3}"/>
              </a:ext>
            </a:extLst>
          </p:cNvPr>
          <p:cNvSpPr>
            <a:spLocks noGrp="1"/>
          </p:cNvSpPr>
          <p:nvPr>
            <p:ph type="title" idx="4294967295"/>
          </p:nvPr>
        </p:nvSpPr>
        <p:spPr>
          <a:xfrm>
            <a:off x="-277604" y="-2572367"/>
            <a:ext cx="8229600" cy="1143000"/>
          </a:xfrm>
        </p:spPr>
        <p:txBody>
          <a:bodyPr vert="horz" lIns="91440" tIns="45720" rIns="91440" bIns="45720" rtlCol="0" anchor="b">
            <a:normAutofit/>
          </a:bodyPr>
          <a:lstStyle/>
          <a:p>
            <a:r>
              <a:rPr lang="en-US" dirty="0">
                <a:solidFill>
                  <a:srgbClr val="ECECEC"/>
                </a:solidFill>
              </a:rPr>
              <a:t>Structuring Class Time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584E8458-8FE7-0345-34A3-4E01663882E6}"/>
              </a:ext>
            </a:extLst>
          </p:cNvPr>
          <p:cNvSpPr>
            <a:spLocks noGrp="1"/>
          </p:cNvSpPr>
          <p:nvPr>
            <p:ph type="title" idx="4294967295"/>
          </p:nvPr>
        </p:nvSpPr>
        <p:spPr>
          <a:xfrm>
            <a:off x="121832" y="-3054336"/>
            <a:ext cx="8229600" cy="1143000"/>
          </a:xfrm>
        </p:spPr>
        <p:txBody>
          <a:bodyPr vert="horz" lIns="91440" tIns="45720" rIns="91440" bIns="45720" rtlCol="0" anchor="b">
            <a:normAutofit/>
          </a:bodyPr>
          <a:lstStyle/>
          <a:p>
            <a:r>
              <a:rPr lang="en-US" dirty="0">
                <a:solidFill>
                  <a:srgbClr val="ECECEC"/>
                </a:solidFill>
              </a:rPr>
              <a:t>Purposeful Activities</a:t>
            </a:r>
          </a:p>
        </p:txBody>
      </p:sp>
      <p:graphicFrame>
        <p:nvGraphicFramePr>
          <p:cNvPr id="2" name="Table 2"/>
          <p:cNvGraphicFramePr>
            <a:graphicFrameLocks noGrp="1"/>
          </p:cNvGraphicFramePr>
          <p:nvPr>
            <p:extLst>
              <p:ext uri="{D42A27DB-BD31-4B8C-83A1-F6EECF244321}">
                <p14:modId xmlns:p14="http://schemas.microsoft.com/office/powerpoint/2010/main" val="548694837"/>
              </p:ext>
            </p:extLst>
          </p:nvPr>
        </p:nvGraphicFramePr>
        <p:xfrm>
          <a:off x="0" y="-23536"/>
          <a:ext cx="18288000" cy="10310536"/>
        </p:xfrm>
        <a:graphic>
          <a:graphicData uri="http://schemas.openxmlformats.org/drawingml/2006/table">
            <a:tbl>
              <a:tblPr first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53299">
                  <a:extLst>
                    <a:ext uri="{9D8B030D-6E8A-4147-A177-3AD203B41FA5}">
                      <a16:colId xmlns:a16="http://schemas.microsoft.com/office/drawing/2014/main" val="20002"/>
                    </a:ext>
                  </a:extLst>
                </a:gridCol>
                <a:gridCol w="3042701">
                  <a:extLst>
                    <a:ext uri="{9D8B030D-6E8A-4147-A177-3AD203B41FA5}">
                      <a16:colId xmlns:a16="http://schemas.microsoft.com/office/drawing/2014/main" val="20003"/>
                    </a:ext>
                  </a:extLst>
                </a:gridCol>
                <a:gridCol w="3048000">
                  <a:extLst>
                    <a:ext uri="{9D8B030D-6E8A-4147-A177-3AD203B41FA5}">
                      <a16:colId xmlns:a16="http://schemas.microsoft.com/office/drawing/2014/main" val="20004"/>
                    </a:ext>
                  </a:extLst>
                </a:gridCol>
                <a:gridCol w="3048000">
                  <a:extLst>
                    <a:ext uri="{9D8B030D-6E8A-4147-A177-3AD203B41FA5}">
                      <a16:colId xmlns:a16="http://schemas.microsoft.com/office/drawing/2014/main" val="20005"/>
                    </a:ext>
                  </a:extLst>
                </a:gridCol>
              </a:tblGrid>
              <a:tr h="10310536">
                <a:tc>
                  <a:txBody>
                    <a:bodyPr/>
                    <a:lstStyle/>
                    <a:p>
                      <a:pPr algn="ctr">
                        <a:lnSpc>
                          <a:spcPts val="2700"/>
                        </a:lnSpc>
                        <a:defRPr/>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3600"/>
                        </a:lnSpc>
                      </a:pPr>
                      <a:r>
                        <a:rPr lang="en-US" sz="2400">
                          <a:solidFill>
                            <a:srgbClr val="191919"/>
                          </a:solidFill>
                          <a:latin typeface="Helios Bold"/>
                        </a:rPr>
                        <a:t>Warm-up</a:t>
                      </a:r>
                    </a:p>
                    <a:p>
                      <a:pPr algn="ctr">
                        <a:lnSpc>
                          <a:spcPts val="2700"/>
                        </a:lnSpc>
                      </a:pPr>
                      <a:r>
                        <a:rPr lang="en-US" sz="1800">
                          <a:solidFill>
                            <a:srgbClr val="191919"/>
                          </a:solidFill>
                          <a:latin typeface="Helios"/>
                        </a:rPr>
                        <a:t>Announcements</a:t>
                      </a:r>
                    </a:p>
                    <a:p>
                      <a:pPr algn="ctr">
                        <a:lnSpc>
                          <a:spcPts val="2700"/>
                        </a:lnSpc>
                      </a:pPr>
                      <a:r>
                        <a:rPr lang="en-US" sz="1800">
                          <a:solidFill>
                            <a:srgbClr val="191919"/>
                          </a:solidFill>
                          <a:latin typeface="Helios"/>
                        </a:rPr>
                        <a:t>Ice breakers</a:t>
                      </a:r>
                    </a:p>
                    <a:p>
                      <a:pPr algn="ctr">
                        <a:lnSpc>
                          <a:spcPts val="2700"/>
                        </a:lnSpc>
                      </a:pPr>
                      <a:r>
                        <a:rPr lang="en-US" sz="1800">
                          <a:solidFill>
                            <a:srgbClr val="191919"/>
                          </a:solidFill>
                          <a:latin typeface="Helios"/>
                        </a:rPr>
                        <a:t>Questions/Inquiry</a:t>
                      </a:r>
                    </a:p>
                    <a:p>
                      <a:pPr algn="ctr">
                        <a:lnSpc>
                          <a:spcPts val="2700"/>
                        </a:lnSpc>
                      </a:pPr>
                      <a:r>
                        <a:rPr lang="en-US" sz="1800">
                          <a:solidFill>
                            <a:srgbClr val="191919"/>
                          </a:solidFill>
                          <a:latin typeface="Helios"/>
                        </a:rPr>
                        <a:t>Rose Thorn Bud</a:t>
                      </a:r>
                    </a:p>
                    <a:p>
                      <a:pPr algn="ctr">
                        <a:lnSpc>
                          <a:spcPts val="2700"/>
                        </a:lnSpc>
                      </a:pPr>
                      <a:r>
                        <a:rPr lang="en-US" sz="1800">
                          <a:solidFill>
                            <a:srgbClr val="191919"/>
                          </a:solidFill>
                          <a:latin typeface="Helios"/>
                        </a:rPr>
                        <a:t>Review</a:t>
                      </a:r>
                    </a:p>
                    <a:p>
                      <a:pPr algn="ctr">
                        <a:lnSpc>
                          <a:spcPts val="2700"/>
                        </a:lnSpc>
                      </a:pPr>
                      <a:endParaRPr lang="en-US" sz="1800">
                        <a:solidFill>
                          <a:srgbClr val="191919"/>
                        </a:solidFill>
                        <a:latin typeface="Helios"/>
                      </a:endParaRPr>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tc>
                  <a:txBody>
                    <a:bodyPr/>
                    <a:lstStyle/>
                    <a:p>
                      <a:pPr algn="ctr">
                        <a:lnSpc>
                          <a:spcPts val="2700"/>
                        </a:lnSpc>
                        <a:defRPr/>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3600"/>
                        </a:lnSpc>
                      </a:pPr>
                      <a:r>
                        <a:rPr lang="en-US" sz="2400" spc="36" dirty="0">
                          <a:solidFill>
                            <a:srgbClr val="191919"/>
                          </a:solidFill>
                          <a:latin typeface="Helios Bold"/>
                        </a:rPr>
                        <a:t>Lecture</a:t>
                      </a:r>
                    </a:p>
                    <a:p>
                      <a:pPr algn="ctr">
                        <a:lnSpc>
                          <a:spcPts val="2700"/>
                        </a:lnSpc>
                      </a:pPr>
                      <a:r>
                        <a:rPr lang="en-US" sz="1800" spc="26" dirty="0">
                          <a:solidFill>
                            <a:srgbClr val="191919"/>
                          </a:solidFill>
                          <a:latin typeface="Helios"/>
                        </a:rPr>
                        <a:t>Storytelling</a:t>
                      </a:r>
                    </a:p>
                    <a:p>
                      <a:pPr algn="ctr">
                        <a:lnSpc>
                          <a:spcPts val="2700"/>
                        </a:lnSpc>
                      </a:pPr>
                      <a:r>
                        <a:rPr lang="en-US" sz="1800" spc="26" dirty="0">
                          <a:solidFill>
                            <a:srgbClr val="191919"/>
                          </a:solidFill>
                          <a:latin typeface="Helios"/>
                        </a:rPr>
                        <a:t>Demonstrations</a:t>
                      </a:r>
                    </a:p>
                    <a:p>
                      <a:pPr algn="ctr">
                        <a:lnSpc>
                          <a:spcPts val="2700"/>
                        </a:lnSpc>
                      </a:pPr>
                      <a:r>
                        <a:rPr lang="en-US" sz="1800" spc="26" dirty="0">
                          <a:solidFill>
                            <a:srgbClr val="191919"/>
                          </a:solidFill>
                          <a:latin typeface="Helios"/>
                        </a:rPr>
                        <a:t>Expert interviews</a:t>
                      </a:r>
                    </a:p>
                    <a:p>
                      <a:pPr algn="ctr">
                        <a:lnSpc>
                          <a:spcPts val="2700"/>
                        </a:lnSpc>
                      </a:pPr>
                      <a:r>
                        <a:rPr lang="en-US" sz="1800" spc="26" dirty="0">
                          <a:solidFill>
                            <a:srgbClr val="191919"/>
                          </a:solidFill>
                          <a:latin typeface="Helios"/>
                        </a:rPr>
                        <a:t>Mini-lecture (interactive)</a:t>
                      </a:r>
                    </a:p>
                    <a:p>
                      <a:pPr algn="ctr">
                        <a:lnSpc>
                          <a:spcPts val="2700"/>
                        </a:lnSpc>
                      </a:pPr>
                      <a:r>
                        <a:rPr lang="en-US" sz="1800" spc="26" dirty="0">
                          <a:solidFill>
                            <a:srgbClr val="191919"/>
                          </a:solidFill>
                          <a:latin typeface="Helios"/>
                        </a:rPr>
                        <a:t>Problem solving</a:t>
                      </a:r>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tc>
                  <a:txBody>
                    <a:bodyPr/>
                    <a:lstStyle/>
                    <a:p>
                      <a:pPr algn="ctr">
                        <a:lnSpc>
                          <a:spcPts val="2700"/>
                        </a:lnSpc>
                        <a:defRPr/>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3600"/>
                        </a:lnSpc>
                      </a:pPr>
                      <a:r>
                        <a:rPr lang="en-US" sz="2400" spc="36" dirty="0">
                          <a:solidFill>
                            <a:srgbClr val="191919"/>
                          </a:solidFill>
                          <a:latin typeface="Helios Bold"/>
                        </a:rPr>
                        <a:t>In-class writing</a:t>
                      </a:r>
                    </a:p>
                    <a:p>
                      <a:pPr algn="ctr">
                        <a:lnSpc>
                          <a:spcPts val="2700"/>
                        </a:lnSpc>
                      </a:pPr>
                      <a:r>
                        <a:rPr lang="en-US" sz="1800" spc="26" dirty="0">
                          <a:solidFill>
                            <a:srgbClr val="191919"/>
                          </a:solidFill>
                          <a:latin typeface="Helios"/>
                        </a:rPr>
                        <a:t>Freewriting</a:t>
                      </a:r>
                    </a:p>
                    <a:p>
                      <a:pPr algn="ctr">
                        <a:lnSpc>
                          <a:spcPts val="2700"/>
                        </a:lnSpc>
                      </a:pPr>
                      <a:r>
                        <a:rPr lang="en-US" sz="1800" spc="26" dirty="0">
                          <a:solidFill>
                            <a:srgbClr val="191919"/>
                          </a:solidFill>
                          <a:latin typeface="Helios"/>
                        </a:rPr>
                        <a:t>Journaling</a:t>
                      </a:r>
                    </a:p>
                    <a:p>
                      <a:pPr algn="ctr">
                        <a:lnSpc>
                          <a:spcPts val="2700"/>
                        </a:lnSpc>
                      </a:pPr>
                      <a:r>
                        <a:rPr lang="en-US" sz="1800" spc="26" dirty="0">
                          <a:solidFill>
                            <a:srgbClr val="191919"/>
                          </a:solidFill>
                          <a:latin typeface="Helios"/>
                        </a:rPr>
                        <a:t>Scenario prompts</a:t>
                      </a:r>
                    </a:p>
                    <a:p>
                      <a:pPr algn="ctr">
                        <a:lnSpc>
                          <a:spcPts val="2700"/>
                        </a:lnSpc>
                      </a:pPr>
                      <a:r>
                        <a:rPr lang="en-US" sz="1800" spc="26" dirty="0">
                          <a:solidFill>
                            <a:srgbClr val="191919"/>
                          </a:solidFill>
                          <a:latin typeface="Helios"/>
                        </a:rPr>
                        <a:t>One-minute exit paper</a:t>
                      </a:r>
                    </a:p>
                    <a:p>
                      <a:pPr algn="ctr">
                        <a:lnSpc>
                          <a:spcPts val="2700"/>
                        </a:lnSpc>
                      </a:pPr>
                      <a:r>
                        <a:rPr lang="en-US" sz="1800" spc="26" dirty="0">
                          <a:solidFill>
                            <a:srgbClr val="191919"/>
                          </a:solidFill>
                          <a:latin typeface="Helios"/>
                        </a:rPr>
                        <a:t>Outlining</a:t>
                      </a:r>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tc>
                  <a:txBody>
                    <a:bodyPr/>
                    <a:lstStyle/>
                    <a:p>
                      <a:pPr algn="ctr">
                        <a:lnSpc>
                          <a:spcPts val="2700"/>
                        </a:lnSpc>
                        <a:defRPr/>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3600"/>
                        </a:lnSpc>
                      </a:pPr>
                      <a:r>
                        <a:rPr lang="en-US" sz="2400" spc="36" dirty="0">
                          <a:solidFill>
                            <a:srgbClr val="191919"/>
                          </a:solidFill>
                          <a:latin typeface="Helios Bold"/>
                        </a:rPr>
                        <a:t>Workshops</a:t>
                      </a:r>
                    </a:p>
                    <a:p>
                      <a:pPr algn="ctr">
                        <a:lnSpc>
                          <a:spcPts val="2700"/>
                        </a:lnSpc>
                      </a:pPr>
                      <a:r>
                        <a:rPr lang="en-US" sz="1800" spc="26" dirty="0">
                          <a:solidFill>
                            <a:srgbClr val="191919"/>
                          </a:solidFill>
                          <a:latin typeface="Helios"/>
                        </a:rPr>
                        <a:t>Topic-specific</a:t>
                      </a:r>
                    </a:p>
                    <a:p>
                      <a:pPr algn="ctr">
                        <a:lnSpc>
                          <a:spcPts val="2700"/>
                        </a:lnSpc>
                      </a:pPr>
                      <a:r>
                        <a:rPr lang="en-US" sz="1800" spc="26" dirty="0">
                          <a:solidFill>
                            <a:srgbClr val="191919"/>
                          </a:solidFill>
                          <a:latin typeface="Helios"/>
                        </a:rPr>
                        <a:t>Five-minute Revision</a:t>
                      </a:r>
                    </a:p>
                    <a:p>
                      <a:pPr algn="ctr">
                        <a:lnSpc>
                          <a:spcPts val="2700"/>
                        </a:lnSpc>
                      </a:pPr>
                      <a:r>
                        <a:rPr lang="en-US" sz="1800" spc="26" dirty="0">
                          <a:solidFill>
                            <a:srgbClr val="191919"/>
                          </a:solidFill>
                          <a:latin typeface="Helios"/>
                        </a:rPr>
                        <a:t>Paired Read-</a:t>
                      </a:r>
                      <a:r>
                        <a:rPr lang="en-US" sz="1800" spc="26" dirty="0" err="1">
                          <a:solidFill>
                            <a:srgbClr val="191919"/>
                          </a:solidFill>
                          <a:latin typeface="Helios"/>
                        </a:rPr>
                        <a:t>alouds</a:t>
                      </a:r>
                      <a:endParaRPr lang="en-US" sz="1800" spc="26" dirty="0">
                        <a:solidFill>
                          <a:srgbClr val="191919"/>
                        </a:solidFill>
                        <a:latin typeface="Helios"/>
                      </a:endParaRPr>
                    </a:p>
                    <a:p>
                      <a:pPr algn="ctr">
                        <a:lnSpc>
                          <a:spcPts val="2700"/>
                        </a:lnSpc>
                      </a:pPr>
                      <a:r>
                        <a:rPr lang="en-US" sz="1800" spc="26" dirty="0">
                          <a:solidFill>
                            <a:srgbClr val="191919"/>
                          </a:solidFill>
                          <a:latin typeface="Helios"/>
                        </a:rPr>
                        <a:t>Revision Planning</a:t>
                      </a:r>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tc>
                  <a:txBody>
                    <a:bodyPr/>
                    <a:lstStyle/>
                    <a:p>
                      <a:pPr algn="ctr">
                        <a:lnSpc>
                          <a:spcPts val="2700"/>
                        </a:lnSpc>
                        <a:defRPr/>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2700"/>
                        </a:lnSpc>
                      </a:pPr>
                      <a:endParaRPr lang="en-US" sz="1100"/>
                    </a:p>
                    <a:p>
                      <a:pPr algn="ctr">
                        <a:lnSpc>
                          <a:spcPts val="3599"/>
                        </a:lnSpc>
                      </a:pPr>
                      <a:r>
                        <a:rPr lang="en-US" sz="2399" spc="35">
                          <a:solidFill>
                            <a:srgbClr val="191919"/>
                          </a:solidFill>
                          <a:latin typeface="Helios Bold"/>
                        </a:rPr>
                        <a:t>Discussions</a:t>
                      </a:r>
                    </a:p>
                    <a:p>
                      <a:pPr algn="ctr">
                        <a:lnSpc>
                          <a:spcPts val="2700"/>
                        </a:lnSpc>
                      </a:pPr>
                      <a:r>
                        <a:rPr lang="en-US" sz="1800" spc="26">
                          <a:solidFill>
                            <a:srgbClr val="191919"/>
                          </a:solidFill>
                          <a:latin typeface="Helios"/>
                        </a:rPr>
                        <a:t>Q&amp;As</a:t>
                      </a:r>
                    </a:p>
                    <a:p>
                      <a:pPr algn="ctr">
                        <a:lnSpc>
                          <a:spcPts val="2700"/>
                        </a:lnSpc>
                      </a:pPr>
                      <a:r>
                        <a:rPr lang="en-US" sz="1800" spc="26">
                          <a:solidFill>
                            <a:srgbClr val="191919"/>
                          </a:solidFill>
                          <a:latin typeface="Helios"/>
                        </a:rPr>
                        <a:t>Brainstorming</a:t>
                      </a:r>
                    </a:p>
                    <a:p>
                      <a:pPr algn="ctr">
                        <a:lnSpc>
                          <a:spcPts val="2700"/>
                        </a:lnSpc>
                      </a:pPr>
                      <a:r>
                        <a:rPr lang="en-US" sz="1800" spc="26">
                          <a:solidFill>
                            <a:srgbClr val="191919"/>
                          </a:solidFill>
                          <a:latin typeface="Helios"/>
                        </a:rPr>
                        <a:t>Case studies</a:t>
                      </a:r>
                    </a:p>
                    <a:p>
                      <a:pPr algn="ctr">
                        <a:lnSpc>
                          <a:spcPts val="2700"/>
                        </a:lnSpc>
                      </a:pPr>
                      <a:r>
                        <a:rPr lang="en-US" sz="1800" spc="26">
                          <a:solidFill>
                            <a:srgbClr val="191919"/>
                          </a:solidFill>
                          <a:latin typeface="Helios"/>
                        </a:rPr>
                        <a:t>Water coolers / lounges</a:t>
                      </a:r>
                    </a:p>
                    <a:p>
                      <a:pPr algn="ctr">
                        <a:lnSpc>
                          <a:spcPts val="2700"/>
                        </a:lnSpc>
                      </a:pPr>
                      <a:r>
                        <a:rPr lang="en-US" sz="1800" spc="26">
                          <a:solidFill>
                            <a:srgbClr val="191919"/>
                          </a:solidFill>
                          <a:latin typeface="Helios"/>
                        </a:rPr>
                        <a:t>Role-play</a:t>
                      </a:r>
                    </a:p>
                    <a:p>
                      <a:pPr algn="ctr">
                        <a:lnSpc>
                          <a:spcPts val="2700"/>
                        </a:lnSpc>
                      </a:pPr>
                      <a:r>
                        <a:rPr lang="en-US" sz="1800" spc="26">
                          <a:solidFill>
                            <a:srgbClr val="191919"/>
                          </a:solidFill>
                          <a:latin typeface="Helios"/>
                        </a:rPr>
                        <a:t>Debrief</a:t>
                      </a:r>
                    </a:p>
                    <a:p>
                      <a:pPr algn="ctr">
                        <a:lnSpc>
                          <a:spcPts val="2700"/>
                        </a:lnSpc>
                      </a:pPr>
                      <a:r>
                        <a:rPr lang="en-US" sz="1800" spc="26">
                          <a:solidFill>
                            <a:srgbClr val="191919"/>
                          </a:solidFill>
                          <a:latin typeface="Helios"/>
                        </a:rPr>
                        <a:t>Think-Pair-Share</a:t>
                      </a:r>
                    </a:p>
                    <a:p>
                      <a:pPr algn="ctr">
                        <a:lnSpc>
                          <a:spcPts val="2700"/>
                        </a:lnSpc>
                      </a:pPr>
                      <a:r>
                        <a:rPr lang="en-US" sz="1800" spc="26">
                          <a:solidFill>
                            <a:srgbClr val="191919"/>
                          </a:solidFill>
                          <a:latin typeface="Helios"/>
                        </a:rPr>
                        <a:t>Fishbowl</a:t>
                      </a:r>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tc>
                  <a:txBody>
                    <a:bodyPr/>
                    <a:lstStyle/>
                    <a:p>
                      <a:pPr algn="ctr">
                        <a:lnSpc>
                          <a:spcPts val="2700"/>
                        </a:lnSpc>
                        <a:defRPr/>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2700"/>
                        </a:lnSpc>
                      </a:pPr>
                      <a:endParaRPr lang="en-US" sz="1100" dirty="0"/>
                    </a:p>
                    <a:p>
                      <a:pPr algn="ctr">
                        <a:lnSpc>
                          <a:spcPts val="3599"/>
                        </a:lnSpc>
                      </a:pPr>
                      <a:r>
                        <a:rPr lang="en-US" sz="2399" spc="35" dirty="0">
                          <a:solidFill>
                            <a:srgbClr val="191919"/>
                          </a:solidFill>
                          <a:latin typeface="Helios Bold"/>
                        </a:rPr>
                        <a:t>Assessments</a:t>
                      </a:r>
                    </a:p>
                    <a:p>
                      <a:pPr algn="ctr">
                        <a:lnSpc>
                          <a:spcPts val="2700"/>
                        </a:lnSpc>
                      </a:pPr>
                      <a:r>
                        <a:rPr lang="en-US" sz="1800" spc="26" dirty="0">
                          <a:solidFill>
                            <a:srgbClr val="191919"/>
                          </a:solidFill>
                          <a:latin typeface="Helios"/>
                        </a:rPr>
                        <a:t>Written stories, scripts</a:t>
                      </a:r>
                    </a:p>
                    <a:p>
                      <a:pPr algn="ctr">
                        <a:lnSpc>
                          <a:spcPts val="2700"/>
                        </a:lnSpc>
                      </a:pPr>
                      <a:r>
                        <a:rPr lang="en-US" sz="1800" spc="26" dirty="0">
                          <a:solidFill>
                            <a:srgbClr val="191919"/>
                          </a:solidFill>
                          <a:latin typeface="Helios"/>
                        </a:rPr>
                        <a:t>Essays</a:t>
                      </a:r>
                    </a:p>
                    <a:p>
                      <a:pPr algn="ctr">
                        <a:lnSpc>
                          <a:spcPts val="2700"/>
                        </a:lnSpc>
                      </a:pPr>
                      <a:r>
                        <a:rPr lang="en-US" sz="1800" spc="26" dirty="0">
                          <a:solidFill>
                            <a:srgbClr val="191919"/>
                          </a:solidFill>
                          <a:latin typeface="Helios"/>
                        </a:rPr>
                        <a:t>Knowledge checks</a:t>
                      </a:r>
                    </a:p>
                    <a:p>
                      <a:pPr algn="ctr">
                        <a:lnSpc>
                          <a:spcPts val="2700"/>
                        </a:lnSpc>
                      </a:pPr>
                      <a:r>
                        <a:rPr lang="en-US" sz="1800" spc="26" dirty="0">
                          <a:solidFill>
                            <a:srgbClr val="191919"/>
                          </a:solidFill>
                          <a:latin typeface="Helios"/>
                        </a:rPr>
                        <a:t>Presentation / recitation</a:t>
                      </a:r>
                    </a:p>
                    <a:p>
                      <a:pPr algn="ctr">
                        <a:lnSpc>
                          <a:spcPts val="2700"/>
                        </a:lnSpc>
                      </a:pPr>
                      <a:r>
                        <a:rPr lang="en-US" sz="1800" spc="26" dirty="0">
                          <a:solidFill>
                            <a:srgbClr val="191919"/>
                          </a:solidFill>
                          <a:latin typeface="Helios"/>
                        </a:rPr>
                        <a:t>Projects</a:t>
                      </a:r>
                    </a:p>
                    <a:p>
                      <a:pPr algn="ctr">
                        <a:lnSpc>
                          <a:spcPts val="2700"/>
                        </a:lnSpc>
                      </a:pPr>
                      <a:r>
                        <a:rPr lang="en-US" sz="1800" spc="26" dirty="0">
                          <a:solidFill>
                            <a:srgbClr val="191919"/>
                          </a:solidFill>
                          <a:latin typeface="Helios"/>
                        </a:rPr>
                        <a:t>Portfolios</a:t>
                      </a:r>
                    </a:p>
                    <a:p>
                      <a:pPr algn="ctr">
                        <a:lnSpc>
                          <a:spcPts val="2700"/>
                        </a:lnSpc>
                      </a:pPr>
                      <a:endParaRPr lang="en-US" sz="1800" spc="26" dirty="0">
                        <a:solidFill>
                          <a:srgbClr val="191919"/>
                        </a:solidFill>
                        <a:latin typeface="Helios"/>
                      </a:endParaRPr>
                    </a:p>
                    <a:p>
                      <a:pPr algn="ctr">
                        <a:lnSpc>
                          <a:spcPts val="2700"/>
                        </a:lnSpc>
                      </a:pPr>
                      <a:endParaRPr lang="en-US" sz="1800" spc="26" dirty="0">
                        <a:solidFill>
                          <a:srgbClr val="191919"/>
                        </a:solidFill>
                        <a:latin typeface="Helios"/>
                      </a:endParaRPr>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extLst>
                  <a:ext uri="{0D108BD9-81ED-4DB2-BD59-A6C34878D82A}">
                    <a16:rowId xmlns:a16="http://schemas.microsoft.com/office/drawing/2014/main" val="10000"/>
                  </a:ext>
                </a:extLst>
              </a:tr>
            </a:tbl>
          </a:graphicData>
        </a:graphic>
      </p:graphicFrame>
      <p:grpSp>
        <p:nvGrpSpPr>
          <p:cNvPr id="3" name="Group 3">
            <a:extLst>
              <a:ext uri="{C183D7F6-B498-43B3-948B-1728B52AA6E4}">
                <adec:decorative xmlns:adec="http://schemas.microsoft.com/office/drawing/2017/decorative" val="1"/>
              </a:ext>
            </a:extLst>
          </p:cNvPr>
          <p:cNvGrpSpPr/>
          <p:nvPr/>
        </p:nvGrpSpPr>
        <p:grpSpPr>
          <a:xfrm rot="-829633">
            <a:off x="101452" y="8486967"/>
            <a:ext cx="20724935" cy="5634207"/>
            <a:chOff x="0" y="0"/>
            <a:chExt cx="5458419" cy="1483906"/>
          </a:xfrm>
        </p:grpSpPr>
        <p:sp>
          <p:nvSpPr>
            <p:cNvPr id="4" name="Freeform 4"/>
            <p:cNvSpPr/>
            <p:nvPr/>
          </p:nvSpPr>
          <p:spPr>
            <a:xfrm>
              <a:off x="0" y="0"/>
              <a:ext cx="5458419" cy="1483907"/>
            </a:xfrm>
            <a:custGeom>
              <a:avLst/>
              <a:gdLst/>
              <a:ahLst/>
              <a:cxnLst/>
              <a:rect l="l" t="t" r="r" b="b"/>
              <a:pathLst>
                <a:path w="5458419" h="1483907">
                  <a:moveTo>
                    <a:pt x="0" y="0"/>
                  </a:moveTo>
                  <a:lnTo>
                    <a:pt x="5458419" y="0"/>
                  </a:lnTo>
                  <a:lnTo>
                    <a:pt x="5458419" y="1483907"/>
                  </a:lnTo>
                  <a:lnTo>
                    <a:pt x="0" y="1483907"/>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rot="-829633">
            <a:off x="-2011035" y="-2204932"/>
            <a:ext cx="20724935" cy="5634207"/>
            <a:chOff x="0" y="0"/>
            <a:chExt cx="5458419" cy="1483906"/>
          </a:xfrm>
        </p:grpSpPr>
        <p:sp>
          <p:nvSpPr>
            <p:cNvPr id="7" name="Freeform 7"/>
            <p:cNvSpPr/>
            <p:nvPr/>
          </p:nvSpPr>
          <p:spPr>
            <a:xfrm>
              <a:off x="0" y="0"/>
              <a:ext cx="5458419" cy="1483907"/>
            </a:xfrm>
            <a:custGeom>
              <a:avLst/>
              <a:gdLst/>
              <a:ahLst/>
              <a:cxnLst/>
              <a:rect l="l" t="t" r="r" b="b"/>
              <a:pathLst>
                <a:path w="5458419" h="1483907">
                  <a:moveTo>
                    <a:pt x="0" y="0"/>
                  </a:moveTo>
                  <a:lnTo>
                    <a:pt x="5458419" y="0"/>
                  </a:lnTo>
                  <a:lnTo>
                    <a:pt x="5458419" y="1483907"/>
                  </a:lnTo>
                  <a:lnTo>
                    <a:pt x="0" y="1483907"/>
                  </a:lnTo>
                  <a:close/>
                </a:path>
              </a:pathLst>
            </a:custGeom>
            <a:solidFill>
              <a:srgbClr val="FFFFFF"/>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028700" y="4563791"/>
            <a:ext cx="946844" cy="946844"/>
            <a:chOff x="0" y="0"/>
            <a:chExt cx="556826" cy="556826"/>
          </a:xfrm>
        </p:grpSpPr>
        <p:sp>
          <p:nvSpPr>
            <p:cNvPr id="10" name="Freeform 10"/>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DAEBFE"/>
            </a:solidFill>
          </p:spPr>
        </p:sp>
        <p:sp>
          <p:nvSpPr>
            <p:cNvPr id="11" name="TextBox 11"/>
            <p:cNvSpPr txBox="1"/>
            <p:nvPr/>
          </p:nvSpPr>
          <p:spPr>
            <a:xfrm>
              <a:off x="76200" y="19050"/>
              <a:ext cx="660400" cy="717550"/>
            </a:xfrm>
            <a:prstGeom prst="rect">
              <a:avLst/>
            </a:prstGeom>
          </p:spPr>
          <p:txBody>
            <a:bodyPr lIns="0" tIns="0" rIns="0" bIns="0" rtlCol="0" anchor="ctr"/>
            <a:lstStyle/>
            <a:p>
              <a:pPr algn="ctr">
                <a:lnSpc>
                  <a:spcPts val="3919"/>
                </a:lnSpc>
              </a:pPr>
              <a:endParaRPr/>
            </a:p>
          </p:txBody>
        </p:sp>
      </p:grpSp>
      <p:sp>
        <p:nvSpPr>
          <p:cNvPr id="12" name="AutoShape 12">
            <a:extLst>
              <a:ext uri="{C183D7F6-B498-43B3-948B-1728B52AA6E4}">
                <adec:decorative xmlns:adec="http://schemas.microsoft.com/office/drawing/2017/decorative" val="1"/>
              </a:ext>
            </a:extLst>
          </p:cNvPr>
          <p:cNvSpPr/>
          <p:nvPr/>
        </p:nvSpPr>
        <p:spPr>
          <a:xfrm>
            <a:off x="1502122" y="5510635"/>
            <a:ext cx="0" cy="792119"/>
          </a:xfrm>
          <a:prstGeom prst="line">
            <a:avLst/>
          </a:prstGeom>
          <a:ln w="47625" cap="flat">
            <a:solidFill>
              <a:srgbClr val="86EAE9"/>
            </a:solidFill>
            <a:prstDash val="solid"/>
            <a:headEnd type="none" w="sm" len="sm"/>
            <a:tailEnd type="oval" w="lg" len="lg"/>
          </a:ln>
        </p:spPr>
      </p:sp>
      <p:grpSp>
        <p:nvGrpSpPr>
          <p:cNvPr id="13" name="Group 13">
            <a:extLst>
              <a:ext uri="{C183D7F6-B498-43B3-948B-1728B52AA6E4}">
                <adec:decorative xmlns:adec="http://schemas.microsoft.com/office/drawing/2017/decorative" val="1"/>
              </a:ext>
            </a:extLst>
          </p:cNvPr>
          <p:cNvGrpSpPr/>
          <p:nvPr/>
        </p:nvGrpSpPr>
        <p:grpSpPr>
          <a:xfrm>
            <a:off x="16293406" y="884521"/>
            <a:ext cx="946844" cy="946844"/>
            <a:chOff x="0" y="0"/>
            <a:chExt cx="556826" cy="556826"/>
          </a:xfrm>
        </p:grpSpPr>
        <p:sp>
          <p:nvSpPr>
            <p:cNvPr id="14" name="Freeform 14"/>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005587"/>
            </a:solidFill>
          </p:spPr>
        </p:sp>
        <p:sp>
          <p:nvSpPr>
            <p:cNvPr id="15" name="TextBox 15"/>
            <p:cNvSpPr txBox="1"/>
            <p:nvPr/>
          </p:nvSpPr>
          <p:spPr>
            <a:xfrm>
              <a:off x="76200" y="19050"/>
              <a:ext cx="660400" cy="717550"/>
            </a:xfrm>
            <a:prstGeom prst="rect">
              <a:avLst/>
            </a:prstGeom>
          </p:spPr>
          <p:txBody>
            <a:bodyPr lIns="0" tIns="0" rIns="0" bIns="0" rtlCol="0" anchor="ctr"/>
            <a:lstStyle/>
            <a:p>
              <a:pPr algn="ctr">
                <a:lnSpc>
                  <a:spcPts val="3919"/>
                </a:lnSpc>
              </a:pPr>
              <a:endParaRPr/>
            </a:p>
          </p:txBody>
        </p:sp>
      </p:grpSp>
      <p:sp>
        <p:nvSpPr>
          <p:cNvPr id="16" name="AutoShape 16">
            <a:extLst>
              <a:ext uri="{C183D7F6-B498-43B3-948B-1728B52AA6E4}">
                <adec:decorative xmlns:adec="http://schemas.microsoft.com/office/drawing/2017/decorative" val="1"/>
              </a:ext>
            </a:extLst>
          </p:cNvPr>
          <p:cNvSpPr/>
          <p:nvPr/>
        </p:nvSpPr>
        <p:spPr>
          <a:xfrm>
            <a:off x="16766828" y="1831365"/>
            <a:ext cx="0" cy="735854"/>
          </a:xfrm>
          <a:prstGeom prst="line">
            <a:avLst/>
          </a:prstGeom>
          <a:ln w="47625" cap="flat">
            <a:solidFill>
              <a:srgbClr val="13538A"/>
            </a:solidFill>
            <a:prstDash val="solid"/>
            <a:headEnd type="none" w="sm" len="sm"/>
            <a:tailEnd type="oval" w="lg" len="lg"/>
          </a:ln>
        </p:spPr>
      </p:sp>
      <p:grpSp>
        <p:nvGrpSpPr>
          <p:cNvPr id="17" name="Group 17">
            <a:extLst>
              <a:ext uri="{C183D7F6-B498-43B3-948B-1728B52AA6E4}">
                <adec:decorative xmlns:adec="http://schemas.microsoft.com/office/drawing/2017/decorative" val="1"/>
              </a:ext>
            </a:extLst>
          </p:cNvPr>
          <p:cNvGrpSpPr/>
          <p:nvPr/>
        </p:nvGrpSpPr>
        <p:grpSpPr>
          <a:xfrm>
            <a:off x="13240464" y="1620375"/>
            <a:ext cx="946844" cy="946844"/>
            <a:chOff x="0" y="0"/>
            <a:chExt cx="556826" cy="556826"/>
          </a:xfrm>
        </p:grpSpPr>
        <p:sp>
          <p:nvSpPr>
            <p:cNvPr id="18" name="Freeform 18"/>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2774AE"/>
            </a:solidFill>
          </p:spPr>
        </p:sp>
        <p:sp>
          <p:nvSpPr>
            <p:cNvPr id="19" name="TextBox 19"/>
            <p:cNvSpPr txBox="1"/>
            <p:nvPr/>
          </p:nvSpPr>
          <p:spPr>
            <a:xfrm>
              <a:off x="76200" y="19050"/>
              <a:ext cx="660400" cy="717550"/>
            </a:xfrm>
            <a:prstGeom prst="rect">
              <a:avLst/>
            </a:prstGeom>
          </p:spPr>
          <p:txBody>
            <a:bodyPr lIns="0" tIns="0" rIns="0" bIns="0" rtlCol="0" anchor="ctr"/>
            <a:lstStyle/>
            <a:p>
              <a:pPr algn="ctr">
                <a:lnSpc>
                  <a:spcPts val="3919"/>
                </a:lnSpc>
              </a:pPr>
              <a:endParaRPr/>
            </a:p>
          </p:txBody>
        </p:sp>
      </p:grpSp>
      <p:sp>
        <p:nvSpPr>
          <p:cNvPr id="20" name="AutoShape 20">
            <a:extLst>
              <a:ext uri="{C183D7F6-B498-43B3-948B-1728B52AA6E4}">
                <adec:decorative xmlns:adec="http://schemas.microsoft.com/office/drawing/2017/decorative" val="1"/>
              </a:ext>
            </a:extLst>
          </p:cNvPr>
          <p:cNvSpPr/>
          <p:nvPr/>
        </p:nvSpPr>
        <p:spPr>
          <a:xfrm>
            <a:off x="13713887" y="2567219"/>
            <a:ext cx="0" cy="735854"/>
          </a:xfrm>
          <a:prstGeom prst="line">
            <a:avLst/>
          </a:prstGeom>
          <a:ln w="47625" cap="flat">
            <a:solidFill>
              <a:srgbClr val="1C88CF"/>
            </a:solidFill>
            <a:prstDash val="solid"/>
            <a:headEnd type="none" w="sm" len="sm"/>
            <a:tailEnd type="oval" w="lg" len="lg"/>
          </a:ln>
        </p:spPr>
      </p:sp>
      <p:grpSp>
        <p:nvGrpSpPr>
          <p:cNvPr id="21" name="Group 21">
            <a:extLst>
              <a:ext uri="{C183D7F6-B498-43B3-948B-1728B52AA6E4}">
                <adec:decorative xmlns:adec="http://schemas.microsoft.com/office/drawing/2017/decorative" val="1"/>
              </a:ext>
            </a:extLst>
          </p:cNvPr>
          <p:cNvGrpSpPr/>
          <p:nvPr/>
        </p:nvGrpSpPr>
        <p:grpSpPr>
          <a:xfrm>
            <a:off x="10187523" y="2356229"/>
            <a:ext cx="946844" cy="946844"/>
            <a:chOff x="0" y="0"/>
            <a:chExt cx="556826" cy="556826"/>
          </a:xfrm>
        </p:grpSpPr>
        <p:sp>
          <p:nvSpPr>
            <p:cNvPr id="22" name="Freeform 22"/>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18AFD6"/>
            </a:solidFill>
          </p:spPr>
        </p:sp>
        <p:sp>
          <p:nvSpPr>
            <p:cNvPr id="23" name="TextBox 23"/>
            <p:cNvSpPr txBox="1"/>
            <p:nvPr/>
          </p:nvSpPr>
          <p:spPr>
            <a:xfrm>
              <a:off x="76200" y="19050"/>
              <a:ext cx="660400" cy="717550"/>
            </a:xfrm>
            <a:prstGeom prst="rect">
              <a:avLst/>
            </a:prstGeom>
          </p:spPr>
          <p:txBody>
            <a:bodyPr lIns="0" tIns="0" rIns="0" bIns="0" rtlCol="0" anchor="ctr"/>
            <a:lstStyle/>
            <a:p>
              <a:pPr algn="ctr">
                <a:lnSpc>
                  <a:spcPts val="3919"/>
                </a:lnSpc>
              </a:pPr>
              <a:endParaRPr/>
            </a:p>
          </p:txBody>
        </p:sp>
      </p:grpSp>
      <p:sp>
        <p:nvSpPr>
          <p:cNvPr id="24" name="AutoShape 24">
            <a:extLst>
              <a:ext uri="{C183D7F6-B498-43B3-948B-1728B52AA6E4}">
                <adec:decorative xmlns:adec="http://schemas.microsoft.com/office/drawing/2017/decorative" val="1"/>
              </a:ext>
            </a:extLst>
          </p:cNvPr>
          <p:cNvSpPr/>
          <p:nvPr/>
        </p:nvSpPr>
        <p:spPr>
          <a:xfrm>
            <a:off x="10660946" y="3303073"/>
            <a:ext cx="0" cy="735854"/>
          </a:xfrm>
          <a:prstGeom prst="line">
            <a:avLst/>
          </a:prstGeom>
          <a:ln w="47625" cap="flat">
            <a:solidFill>
              <a:srgbClr val="18AFD6"/>
            </a:solidFill>
            <a:prstDash val="solid"/>
            <a:headEnd type="none" w="sm" len="sm"/>
            <a:tailEnd type="oval" w="lg" len="lg"/>
          </a:ln>
        </p:spPr>
      </p:sp>
      <p:grpSp>
        <p:nvGrpSpPr>
          <p:cNvPr id="25" name="Group 25">
            <a:extLst>
              <a:ext uri="{C183D7F6-B498-43B3-948B-1728B52AA6E4}">
                <adec:decorative xmlns:adec="http://schemas.microsoft.com/office/drawing/2017/decorative" val="1"/>
              </a:ext>
            </a:extLst>
          </p:cNvPr>
          <p:cNvGrpSpPr/>
          <p:nvPr/>
        </p:nvGrpSpPr>
        <p:grpSpPr>
          <a:xfrm>
            <a:off x="7134582" y="3092083"/>
            <a:ext cx="946844" cy="946844"/>
            <a:chOff x="0" y="0"/>
            <a:chExt cx="556826" cy="556826"/>
          </a:xfrm>
        </p:grpSpPr>
        <p:sp>
          <p:nvSpPr>
            <p:cNvPr id="26" name="Freeform 26"/>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5CD3E8"/>
            </a:solidFill>
          </p:spPr>
        </p:sp>
        <p:sp>
          <p:nvSpPr>
            <p:cNvPr id="27" name="TextBox 27"/>
            <p:cNvSpPr txBox="1"/>
            <p:nvPr/>
          </p:nvSpPr>
          <p:spPr>
            <a:xfrm>
              <a:off x="76200" y="19050"/>
              <a:ext cx="660400" cy="717550"/>
            </a:xfrm>
            <a:prstGeom prst="rect">
              <a:avLst/>
            </a:prstGeom>
          </p:spPr>
          <p:txBody>
            <a:bodyPr lIns="0" tIns="0" rIns="0" bIns="0" rtlCol="0" anchor="ctr"/>
            <a:lstStyle/>
            <a:p>
              <a:pPr algn="ctr">
                <a:lnSpc>
                  <a:spcPts val="3919"/>
                </a:lnSpc>
              </a:pPr>
              <a:endParaRPr/>
            </a:p>
          </p:txBody>
        </p:sp>
      </p:grpSp>
      <p:sp>
        <p:nvSpPr>
          <p:cNvPr id="28" name="AutoShape 28">
            <a:extLst>
              <a:ext uri="{C183D7F6-B498-43B3-948B-1728B52AA6E4}">
                <adec:decorative xmlns:adec="http://schemas.microsoft.com/office/drawing/2017/decorative" val="1"/>
              </a:ext>
            </a:extLst>
          </p:cNvPr>
          <p:cNvSpPr/>
          <p:nvPr/>
        </p:nvSpPr>
        <p:spPr>
          <a:xfrm flipH="1">
            <a:off x="7608004" y="4038927"/>
            <a:ext cx="0" cy="735854"/>
          </a:xfrm>
          <a:prstGeom prst="line">
            <a:avLst/>
          </a:prstGeom>
          <a:ln w="47625" cap="flat">
            <a:solidFill>
              <a:srgbClr val="37C9EF"/>
            </a:solidFill>
            <a:prstDash val="solid"/>
            <a:headEnd type="none" w="sm" len="sm"/>
            <a:tailEnd type="oval" w="lg" len="lg"/>
          </a:ln>
        </p:spPr>
      </p:sp>
      <p:sp>
        <p:nvSpPr>
          <p:cNvPr id="29" name="AutoShape 29">
            <a:extLst>
              <a:ext uri="{C183D7F6-B498-43B3-948B-1728B52AA6E4}">
                <adec:decorative xmlns:adec="http://schemas.microsoft.com/office/drawing/2017/decorative" val="1"/>
              </a:ext>
            </a:extLst>
          </p:cNvPr>
          <p:cNvSpPr/>
          <p:nvPr/>
        </p:nvSpPr>
        <p:spPr>
          <a:xfrm flipH="1">
            <a:off x="4555063" y="4774781"/>
            <a:ext cx="0" cy="735854"/>
          </a:xfrm>
          <a:prstGeom prst="line">
            <a:avLst/>
          </a:prstGeom>
          <a:ln w="47625" cap="flat">
            <a:solidFill>
              <a:srgbClr val="3EDAD8"/>
            </a:solidFill>
            <a:prstDash val="solid"/>
            <a:headEnd type="none" w="sm" len="sm"/>
            <a:tailEnd type="oval" w="lg" len="lg"/>
          </a:ln>
        </p:spPr>
      </p:sp>
      <p:grpSp>
        <p:nvGrpSpPr>
          <p:cNvPr id="30" name="Group 30">
            <a:extLst>
              <a:ext uri="{C183D7F6-B498-43B3-948B-1728B52AA6E4}">
                <adec:decorative xmlns:adec="http://schemas.microsoft.com/office/drawing/2017/decorative" val="1"/>
              </a:ext>
            </a:extLst>
          </p:cNvPr>
          <p:cNvGrpSpPr/>
          <p:nvPr/>
        </p:nvGrpSpPr>
        <p:grpSpPr>
          <a:xfrm>
            <a:off x="4081641" y="3827937"/>
            <a:ext cx="946844" cy="946844"/>
            <a:chOff x="0" y="0"/>
            <a:chExt cx="1262459" cy="1262459"/>
          </a:xfrm>
        </p:grpSpPr>
        <p:grpSp>
          <p:nvGrpSpPr>
            <p:cNvPr id="31" name="Group 31"/>
            <p:cNvGrpSpPr/>
            <p:nvPr/>
          </p:nvGrpSpPr>
          <p:grpSpPr>
            <a:xfrm>
              <a:off x="0" y="0"/>
              <a:ext cx="1262459" cy="1262459"/>
              <a:chOff x="0" y="0"/>
              <a:chExt cx="556826" cy="556826"/>
            </a:xfrm>
          </p:grpSpPr>
          <p:sp>
            <p:nvSpPr>
              <p:cNvPr id="32" name="Freeform 32"/>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8BB8E8"/>
              </a:solidFill>
            </p:spPr>
          </p:sp>
          <p:sp>
            <p:nvSpPr>
              <p:cNvPr id="33" name="TextBox 33"/>
              <p:cNvSpPr txBox="1"/>
              <p:nvPr/>
            </p:nvSpPr>
            <p:spPr>
              <a:xfrm>
                <a:off x="76200" y="19050"/>
                <a:ext cx="660400" cy="717550"/>
              </a:xfrm>
              <a:prstGeom prst="rect">
                <a:avLst/>
              </a:prstGeom>
            </p:spPr>
            <p:txBody>
              <a:bodyPr lIns="0" tIns="0" rIns="0" bIns="0" rtlCol="0" anchor="ctr"/>
              <a:lstStyle/>
              <a:p>
                <a:pPr algn="ctr">
                  <a:lnSpc>
                    <a:spcPts val="3919"/>
                  </a:lnSpc>
                </a:pPr>
                <a:endParaRPr/>
              </a:p>
            </p:txBody>
          </p:sp>
        </p:grpSp>
        <p:sp>
          <p:nvSpPr>
            <p:cNvPr id="34" name="Freeform 34" descr="Light bulb graphic."/>
            <p:cNvSpPr/>
            <p:nvPr/>
          </p:nvSpPr>
          <p:spPr>
            <a:xfrm>
              <a:off x="239437" y="189773"/>
              <a:ext cx="783586" cy="882914"/>
            </a:xfrm>
            <a:custGeom>
              <a:avLst/>
              <a:gdLst/>
              <a:ahLst/>
              <a:cxnLst/>
              <a:rect l="l" t="t" r="r" b="b"/>
              <a:pathLst>
                <a:path w="783586" h="882914">
                  <a:moveTo>
                    <a:pt x="0" y="0"/>
                  </a:moveTo>
                  <a:lnTo>
                    <a:pt x="783586" y="0"/>
                  </a:lnTo>
                  <a:lnTo>
                    <a:pt x="783586" y="882914"/>
                  </a:lnTo>
                  <a:lnTo>
                    <a:pt x="0" y="882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37" name="Freeform 37" descr="Light bulb graphic."/>
          <p:cNvSpPr/>
          <p:nvPr/>
        </p:nvSpPr>
        <p:spPr>
          <a:xfrm>
            <a:off x="1208277" y="4706120"/>
            <a:ext cx="587690" cy="662185"/>
          </a:xfrm>
          <a:custGeom>
            <a:avLst/>
            <a:gdLst/>
            <a:ahLst/>
            <a:cxnLst/>
            <a:rect l="l" t="t" r="r" b="b"/>
            <a:pathLst>
              <a:path w="587690" h="662185">
                <a:moveTo>
                  <a:pt x="0" y="0"/>
                </a:moveTo>
                <a:lnTo>
                  <a:pt x="587690" y="0"/>
                </a:lnTo>
                <a:lnTo>
                  <a:pt x="587690" y="662185"/>
                </a:lnTo>
                <a:lnTo>
                  <a:pt x="0" y="6621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8" name="Freeform 38" descr="Light bulb graphic."/>
          <p:cNvSpPr/>
          <p:nvPr/>
        </p:nvSpPr>
        <p:spPr>
          <a:xfrm>
            <a:off x="7314160" y="3234412"/>
            <a:ext cx="587690" cy="662185"/>
          </a:xfrm>
          <a:custGeom>
            <a:avLst/>
            <a:gdLst/>
            <a:ahLst/>
            <a:cxnLst/>
            <a:rect l="l" t="t" r="r" b="b"/>
            <a:pathLst>
              <a:path w="587690" h="662185">
                <a:moveTo>
                  <a:pt x="0" y="0"/>
                </a:moveTo>
                <a:lnTo>
                  <a:pt x="587689" y="0"/>
                </a:lnTo>
                <a:lnTo>
                  <a:pt x="587689" y="662186"/>
                </a:lnTo>
                <a:lnTo>
                  <a:pt x="0" y="66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9" name="Freeform 39" descr="Light bulb graphic."/>
          <p:cNvSpPr/>
          <p:nvPr/>
        </p:nvSpPr>
        <p:spPr>
          <a:xfrm>
            <a:off x="10367101" y="2498558"/>
            <a:ext cx="587690" cy="662185"/>
          </a:xfrm>
          <a:custGeom>
            <a:avLst/>
            <a:gdLst/>
            <a:ahLst/>
            <a:cxnLst/>
            <a:rect l="l" t="t" r="r" b="b"/>
            <a:pathLst>
              <a:path w="587690" h="662185">
                <a:moveTo>
                  <a:pt x="0" y="0"/>
                </a:moveTo>
                <a:lnTo>
                  <a:pt x="587689" y="0"/>
                </a:lnTo>
                <a:lnTo>
                  <a:pt x="587689" y="662186"/>
                </a:lnTo>
                <a:lnTo>
                  <a:pt x="0" y="66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0" name="Freeform 40" descr="Light bulb graphic."/>
          <p:cNvSpPr/>
          <p:nvPr/>
        </p:nvSpPr>
        <p:spPr>
          <a:xfrm>
            <a:off x="13443854" y="1762704"/>
            <a:ext cx="587690" cy="662185"/>
          </a:xfrm>
          <a:custGeom>
            <a:avLst/>
            <a:gdLst/>
            <a:ahLst/>
            <a:cxnLst/>
            <a:rect l="l" t="t" r="r" b="b"/>
            <a:pathLst>
              <a:path w="587690" h="662185">
                <a:moveTo>
                  <a:pt x="0" y="0"/>
                </a:moveTo>
                <a:lnTo>
                  <a:pt x="587690" y="0"/>
                </a:lnTo>
                <a:lnTo>
                  <a:pt x="587690" y="662186"/>
                </a:lnTo>
                <a:lnTo>
                  <a:pt x="0" y="66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1" name="Freeform 41" descr="Light bulb graphic."/>
          <p:cNvSpPr/>
          <p:nvPr/>
        </p:nvSpPr>
        <p:spPr>
          <a:xfrm>
            <a:off x="16472983" y="1026850"/>
            <a:ext cx="587690" cy="662185"/>
          </a:xfrm>
          <a:custGeom>
            <a:avLst/>
            <a:gdLst/>
            <a:ahLst/>
            <a:cxnLst/>
            <a:rect l="l" t="t" r="r" b="b"/>
            <a:pathLst>
              <a:path w="587690" h="662185">
                <a:moveTo>
                  <a:pt x="0" y="0"/>
                </a:moveTo>
                <a:lnTo>
                  <a:pt x="587690" y="0"/>
                </a:lnTo>
                <a:lnTo>
                  <a:pt x="587690" y="662186"/>
                </a:lnTo>
                <a:lnTo>
                  <a:pt x="0" y="6621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6" name="TextBox 36"/>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Structuring Class Time</a:t>
            </a:r>
          </a:p>
        </p:txBody>
      </p:sp>
      <p:sp>
        <p:nvSpPr>
          <p:cNvPr id="42" name="TextBox 42"/>
          <p:cNvSpPr txBox="1"/>
          <p:nvPr/>
        </p:nvSpPr>
        <p:spPr>
          <a:xfrm>
            <a:off x="622770" y="1467429"/>
            <a:ext cx="14538268" cy="457835"/>
          </a:xfrm>
          <a:prstGeom prst="rect">
            <a:avLst/>
          </a:prstGeom>
        </p:spPr>
        <p:txBody>
          <a:bodyPr lIns="0" tIns="0" rIns="0" bIns="0" rtlCol="0" anchor="t">
            <a:spAutoFit/>
          </a:bodyPr>
          <a:lstStyle/>
          <a:p>
            <a:pPr>
              <a:lnSpc>
                <a:spcPts val="3640"/>
              </a:lnSpc>
            </a:pPr>
            <a:r>
              <a:rPr lang="en-US" sz="2600">
                <a:solidFill>
                  <a:srgbClr val="2A2E3A"/>
                </a:solidFill>
                <a:latin typeface="Helios"/>
              </a:rPr>
              <a:t>Using class time wisely through purposeful activities</a:t>
            </a:r>
          </a:p>
        </p:txBody>
      </p:sp>
      <p:sp>
        <p:nvSpPr>
          <p:cNvPr id="35" name="TextBox 35"/>
          <p:cNvSpPr txBox="1"/>
          <p:nvPr/>
        </p:nvSpPr>
        <p:spPr>
          <a:xfrm>
            <a:off x="14031544" y="8753793"/>
            <a:ext cx="3712395" cy="953135"/>
          </a:xfrm>
          <a:prstGeom prst="rect">
            <a:avLst/>
          </a:prstGeom>
        </p:spPr>
        <p:txBody>
          <a:bodyPr lIns="0" tIns="0" rIns="0" bIns="0" rtlCol="0" anchor="t">
            <a:spAutoFit/>
          </a:bodyPr>
          <a:lstStyle/>
          <a:p>
            <a:pPr>
              <a:lnSpc>
                <a:spcPts val="2660"/>
              </a:lnSpc>
            </a:pPr>
            <a:r>
              <a:rPr lang="en-US" sz="1900" spc="57" dirty="0">
                <a:solidFill>
                  <a:srgbClr val="191919"/>
                </a:solidFill>
                <a:latin typeface="Helios"/>
              </a:rPr>
              <a:t>Additional Activities &amp; Details:</a:t>
            </a:r>
          </a:p>
          <a:p>
            <a:pPr marL="388622" lvl="1" indent="-194311">
              <a:lnSpc>
                <a:spcPts val="2520"/>
              </a:lnSpc>
              <a:buFont typeface="Arial"/>
              <a:buChar char="•"/>
            </a:pPr>
            <a:r>
              <a:rPr lang="en-US" sz="1800" u="sng" spc="54" dirty="0">
                <a:solidFill>
                  <a:srgbClr val="191919"/>
                </a:solidFill>
                <a:latin typeface="Helios"/>
                <a:hlinkClick r:id="rId7" tooltip="https://unexonline.zendesk.com/hc/en-us/articles/17005632444827-Explore-Active-Learning-Strategies-and-Techniques"/>
              </a:rPr>
              <a:t>Active Learning Strategies</a:t>
            </a:r>
          </a:p>
          <a:p>
            <a:pPr marL="388622" lvl="1" indent="-194311">
              <a:lnSpc>
                <a:spcPts val="2520"/>
              </a:lnSpc>
              <a:buFont typeface="Arial"/>
              <a:buChar char="•"/>
            </a:pPr>
            <a:r>
              <a:rPr lang="en-US" sz="1800" u="sng" spc="54" dirty="0">
                <a:solidFill>
                  <a:srgbClr val="191919"/>
                </a:solidFill>
                <a:latin typeface="Helios"/>
                <a:hlinkClick r:id="rId8" tooltip="https://unexonline.zendesk.com/hc/en-us/articles/17005597018011-Create-Effective-Discussion-Activities"/>
              </a:rPr>
              <a:t>Effective Discussion Activities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38C2ACB2-85EF-B538-0F40-270E9908469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Time-related Challenges</a:t>
            </a:r>
          </a:p>
        </p:txBody>
      </p:sp>
      <p:sp>
        <p:nvSpPr>
          <p:cNvPr id="2" name="Freeform 2">
            <a:extLst>
              <a:ext uri="{C183D7F6-B498-43B3-948B-1728B52AA6E4}">
                <adec:decorative xmlns:adec="http://schemas.microsoft.com/office/drawing/2017/decorative" val="1"/>
              </a:ext>
            </a:extLst>
          </p:cNvPr>
          <p:cNvSpPr/>
          <p:nvPr/>
        </p:nvSpPr>
        <p:spPr>
          <a:xfrm rot="5531709">
            <a:off x="8777887" y="-2505643"/>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TextBox 5"/>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Structuring Class Time</a:t>
            </a:r>
          </a:p>
        </p:txBody>
      </p:sp>
      <p:sp>
        <p:nvSpPr>
          <p:cNvPr id="6" name="TextBox 6"/>
          <p:cNvSpPr txBox="1"/>
          <p:nvPr/>
        </p:nvSpPr>
        <p:spPr>
          <a:xfrm>
            <a:off x="788595" y="2320163"/>
            <a:ext cx="14538268" cy="552132"/>
          </a:xfrm>
          <a:prstGeom prst="rect">
            <a:avLst/>
          </a:prstGeom>
        </p:spPr>
        <p:txBody>
          <a:bodyPr lIns="0" tIns="0" rIns="0" bIns="0" rtlCol="0" anchor="t">
            <a:spAutoFit/>
          </a:bodyPr>
          <a:lstStyle/>
          <a:p>
            <a:pPr>
              <a:lnSpc>
                <a:spcPts val="4480"/>
              </a:lnSpc>
            </a:pPr>
            <a:r>
              <a:rPr lang="en-US" sz="3200">
                <a:solidFill>
                  <a:srgbClr val="2A2E3A"/>
                </a:solidFill>
                <a:latin typeface="Helios Bold"/>
              </a:rPr>
              <a:t>Preparing for Time-related Challenges in the Classroom</a:t>
            </a:r>
          </a:p>
        </p:txBody>
      </p:sp>
      <p:grpSp>
        <p:nvGrpSpPr>
          <p:cNvPr id="16" name="Group 16">
            <a:extLst>
              <a:ext uri="{C183D7F6-B498-43B3-948B-1728B52AA6E4}">
                <adec:decorative xmlns:adec="http://schemas.microsoft.com/office/drawing/2017/decorative" val="1"/>
              </a:ext>
            </a:extLst>
          </p:cNvPr>
          <p:cNvGrpSpPr/>
          <p:nvPr/>
        </p:nvGrpSpPr>
        <p:grpSpPr>
          <a:xfrm>
            <a:off x="3313895" y="3881945"/>
            <a:ext cx="2049168" cy="204916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587"/>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3" name="Group 13" descr="Blue rectangle displaying &quot;Challenge: Short on Time.&quot;"/>
          <p:cNvGrpSpPr/>
          <p:nvPr/>
        </p:nvGrpSpPr>
        <p:grpSpPr>
          <a:xfrm>
            <a:off x="2281890" y="4906529"/>
            <a:ext cx="4113179" cy="4087473"/>
            <a:chOff x="0" y="0"/>
            <a:chExt cx="1279723" cy="1271725"/>
          </a:xfrm>
        </p:grpSpPr>
        <p:sp>
          <p:nvSpPr>
            <p:cNvPr id="14" name="Freeform 14"/>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005587"/>
            </a:solidFill>
          </p:spPr>
        </p:sp>
        <p:sp>
          <p:nvSpPr>
            <p:cNvPr id="15" name="TextBox 15"/>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26" name="Freeform 26" descr="Graphic of a stopwatch."/>
          <p:cNvSpPr/>
          <p:nvPr/>
        </p:nvSpPr>
        <p:spPr>
          <a:xfrm>
            <a:off x="3745282" y="4209612"/>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7" name="TextBox 27"/>
          <p:cNvSpPr txBox="1"/>
          <p:nvPr/>
        </p:nvSpPr>
        <p:spPr>
          <a:xfrm>
            <a:off x="2482038" y="6001726"/>
            <a:ext cx="3687171" cy="1684020"/>
          </a:xfrm>
          <a:prstGeom prst="rect">
            <a:avLst/>
          </a:prstGeom>
        </p:spPr>
        <p:txBody>
          <a:bodyPr lIns="0" tIns="0" rIns="0" bIns="0" rtlCol="0" anchor="t">
            <a:spAutoFit/>
          </a:bodyPr>
          <a:lstStyle/>
          <a:p>
            <a:pPr marL="410209" lvl="1" indent="-205105">
              <a:lnSpc>
                <a:spcPts val="3419"/>
              </a:lnSpc>
              <a:buFont typeface="Arial"/>
              <a:buChar char="•"/>
            </a:pPr>
            <a:r>
              <a:rPr lang="en-US" sz="1899" spc="186">
                <a:solidFill>
                  <a:srgbClr val="FFFBFB"/>
                </a:solidFill>
                <a:latin typeface="Helios"/>
              </a:rPr>
              <a:t>Share your expectations</a:t>
            </a:r>
          </a:p>
          <a:p>
            <a:pPr marL="410209" lvl="1" indent="-205105">
              <a:lnSpc>
                <a:spcPts val="3419"/>
              </a:lnSpc>
              <a:buFont typeface="Arial"/>
              <a:buChar char="•"/>
            </a:pPr>
            <a:r>
              <a:rPr lang="en-US" sz="1899" spc="186">
                <a:solidFill>
                  <a:srgbClr val="FFFBFB"/>
                </a:solidFill>
                <a:latin typeface="Helios"/>
              </a:rPr>
              <a:t>Chunk activities</a:t>
            </a:r>
          </a:p>
          <a:p>
            <a:pPr marL="410209" lvl="1" indent="-205105">
              <a:lnSpc>
                <a:spcPts val="3419"/>
              </a:lnSpc>
              <a:buFont typeface="Arial"/>
              <a:buChar char="•"/>
            </a:pPr>
            <a:r>
              <a:rPr lang="en-US" sz="1899" spc="186">
                <a:solidFill>
                  <a:srgbClr val="FFFBFB"/>
                </a:solidFill>
                <a:latin typeface="Helios"/>
              </a:rPr>
              <a:t>Be consistent</a:t>
            </a:r>
          </a:p>
          <a:p>
            <a:pPr marL="410209" lvl="1" indent="-205105">
              <a:lnSpc>
                <a:spcPts val="3419"/>
              </a:lnSpc>
              <a:buFont typeface="Arial"/>
              <a:buChar char="•"/>
            </a:pPr>
            <a:r>
              <a:rPr lang="en-US" sz="1899" spc="186">
                <a:solidFill>
                  <a:srgbClr val="FFFBFB"/>
                </a:solidFill>
                <a:latin typeface="Helios"/>
              </a:rPr>
              <a:t>Leverage Canvas</a:t>
            </a:r>
          </a:p>
        </p:txBody>
      </p:sp>
      <p:sp>
        <p:nvSpPr>
          <p:cNvPr id="29" name="TextBox 29"/>
          <p:cNvSpPr txBox="1"/>
          <p:nvPr/>
        </p:nvSpPr>
        <p:spPr>
          <a:xfrm>
            <a:off x="2851033" y="8057856"/>
            <a:ext cx="2974893" cy="923925"/>
          </a:xfrm>
          <a:prstGeom prst="rect">
            <a:avLst/>
          </a:prstGeom>
        </p:spPr>
        <p:txBody>
          <a:bodyPr lIns="0" tIns="0" rIns="0" bIns="0" rtlCol="0" anchor="t">
            <a:spAutoFit/>
          </a:bodyPr>
          <a:lstStyle/>
          <a:p>
            <a:pPr algn="ctr">
              <a:lnSpc>
                <a:spcPts val="3659"/>
              </a:lnSpc>
            </a:pPr>
            <a:r>
              <a:rPr lang="en-US" sz="3049" spc="304">
                <a:solidFill>
                  <a:srgbClr val="FDFBFB"/>
                </a:solidFill>
                <a:latin typeface="Bebas Neue Bold"/>
              </a:rPr>
              <a:t>CHALLENGE:</a:t>
            </a:r>
          </a:p>
          <a:p>
            <a:pPr marL="0" lvl="0" indent="0" algn="ctr">
              <a:lnSpc>
                <a:spcPts val="3659"/>
              </a:lnSpc>
            </a:pPr>
            <a:r>
              <a:rPr lang="en-US" sz="3049" spc="304">
                <a:solidFill>
                  <a:srgbClr val="FDFBFB"/>
                </a:solidFill>
                <a:latin typeface="Bebas Neue Bold"/>
              </a:rPr>
              <a:t>SHORT ON TIME</a:t>
            </a:r>
          </a:p>
        </p:txBody>
      </p:sp>
      <p:grpSp>
        <p:nvGrpSpPr>
          <p:cNvPr id="19" name="Group 19">
            <a:extLst>
              <a:ext uri="{C183D7F6-B498-43B3-948B-1728B52AA6E4}">
                <adec:decorative xmlns:adec="http://schemas.microsoft.com/office/drawing/2017/decorative" val="1"/>
              </a:ext>
            </a:extLst>
          </p:cNvPr>
          <p:cNvGrpSpPr/>
          <p:nvPr/>
        </p:nvGrpSpPr>
        <p:grpSpPr>
          <a:xfrm>
            <a:off x="8112196" y="3881945"/>
            <a:ext cx="2049168" cy="204916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587"/>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0" name="Group 10" descr="Blue rectangle displaying &quot;Challenge: Too Much Time.&quot;"/>
          <p:cNvGrpSpPr/>
          <p:nvPr/>
        </p:nvGrpSpPr>
        <p:grpSpPr>
          <a:xfrm>
            <a:off x="7087612" y="4906529"/>
            <a:ext cx="4113179" cy="4087473"/>
            <a:chOff x="0" y="0"/>
            <a:chExt cx="1279723" cy="1271725"/>
          </a:xfrm>
        </p:grpSpPr>
        <p:sp>
          <p:nvSpPr>
            <p:cNvPr id="11" name="Freeform 11"/>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005587"/>
            </a:solidFill>
          </p:spPr>
        </p:sp>
        <p:sp>
          <p:nvSpPr>
            <p:cNvPr id="12" name="TextBox 12"/>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32" name="Freeform 32" descr="Graphic of a person with a checkmark and stars."/>
          <p:cNvSpPr/>
          <p:nvPr/>
        </p:nvSpPr>
        <p:spPr>
          <a:xfrm>
            <a:off x="8480674" y="4209612"/>
            <a:ext cx="1329344" cy="1351459"/>
          </a:xfrm>
          <a:custGeom>
            <a:avLst/>
            <a:gdLst/>
            <a:ahLst/>
            <a:cxnLst/>
            <a:rect l="l" t="t" r="r" b="b"/>
            <a:pathLst>
              <a:path w="1329344" h="1351459">
                <a:moveTo>
                  <a:pt x="0" y="0"/>
                </a:moveTo>
                <a:lnTo>
                  <a:pt x="1329344" y="0"/>
                </a:lnTo>
                <a:lnTo>
                  <a:pt x="1329344" y="1351459"/>
                </a:lnTo>
                <a:lnTo>
                  <a:pt x="0" y="135145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3" name="TextBox 33"/>
          <p:cNvSpPr txBox="1"/>
          <p:nvPr/>
        </p:nvSpPr>
        <p:spPr>
          <a:xfrm>
            <a:off x="7295178" y="6096976"/>
            <a:ext cx="3586084" cy="604520"/>
          </a:xfrm>
          <a:prstGeom prst="rect">
            <a:avLst/>
          </a:prstGeom>
        </p:spPr>
        <p:txBody>
          <a:bodyPr lIns="0" tIns="0" rIns="0" bIns="0" rtlCol="0" anchor="t">
            <a:spAutoFit/>
          </a:bodyPr>
          <a:lstStyle/>
          <a:p>
            <a:pPr marL="410209" lvl="1" indent="-205105">
              <a:lnSpc>
                <a:spcPts val="2469"/>
              </a:lnSpc>
              <a:buFont typeface="Arial"/>
              <a:buChar char="•"/>
            </a:pPr>
            <a:r>
              <a:rPr lang="en-US" sz="1899" spc="186">
                <a:solidFill>
                  <a:srgbClr val="FFFBFB"/>
                </a:solidFill>
                <a:latin typeface="Helios"/>
              </a:rPr>
              <a:t>Have two meaningful activities ready</a:t>
            </a:r>
          </a:p>
        </p:txBody>
      </p:sp>
      <p:sp>
        <p:nvSpPr>
          <p:cNvPr id="35" name="TextBox 35"/>
          <p:cNvSpPr txBox="1"/>
          <p:nvPr/>
        </p:nvSpPr>
        <p:spPr>
          <a:xfrm>
            <a:off x="7295178" y="6938986"/>
            <a:ext cx="3586084" cy="604520"/>
          </a:xfrm>
          <a:prstGeom prst="rect">
            <a:avLst/>
          </a:prstGeom>
        </p:spPr>
        <p:txBody>
          <a:bodyPr lIns="0" tIns="0" rIns="0" bIns="0" rtlCol="0" anchor="t">
            <a:spAutoFit/>
          </a:bodyPr>
          <a:lstStyle/>
          <a:p>
            <a:pPr marL="410209" lvl="1" indent="-205105">
              <a:lnSpc>
                <a:spcPts val="2469"/>
              </a:lnSpc>
              <a:buFont typeface="Arial"/>
              <a:buChar char="•"/>
            </a:pPr>
            <a:r>
              <a:rPr lang="en-US" sz="1899" spc="186">
                <a:solidFill>
                  <a:srgbClr val="FFFBFB"/>
                </a:solidFill>
                <a:latin typeface="Helios"/>
              </a:rPr>
              <a:t>Adjust lesson components</a:t>
            </a:r>
          </a:p>
        </p:txBody>
      </p:sp>
      <p:sp>
        <p:nvSpPr>
          <p:cNvPr id="30" name="TextBox 30"/>
          <p:cNvSpPr txBox="1"/>
          <p:nvPr/>
        </p:nvSpPr>
        <p:spPr>
          <a:xfrm>
            <a:off x="7657899" y="8057856"/>
            <a:ext cx="2974893" cy="923925"/>
          </a:xfrm>
          <a:prstGeom prst="rect">
            <a:avLst/>
          </a:prstGeom>
        </p:spPr>
        <p:txBody>
          <a:bodyPr lIns="0" tIns="0" rIns="0" bIns="0" rtlCol="0" anchor="t">
            <a:spAutoFit/>
          </a:bodyPr>
          <a:lstStyle/>
          <a:p>
            <a:pPr algn="ctr">
              <a:lnSpc>
                <a:spcPts val="3659"/>
              </a:lnSpc>
            </a:pPr>
            <a:r>
              <a:rPr lang="en-US" sz="3049" spc="304">
                <a:solidFill>
                  <a:srgbClr val="FDFBFB"/>
                </a:solidFill>
                <a:latin typeface="Bebas Neue Bold"/>
              </a:rPr>
              <a:t>CHALLENGE:</a:t>
            </a:r>
          </a:p>
          <a:p>
            <a:pPr marL="0" lvl="0" indent="0" algn="ctr">
              <a:lnSpc>
                <a:spcPts val="3659"/>
              </a:lnSpc>
            </a:pPr>
            <a:r>
              <a:rPr lang="en-US" sz="3049" spc="304">
                <a:solidFill>
                  <a:srgbClr val="FDFBFB"/>
                </a:solidFill>
                <a:latin typeface="Bebas Neue Bold"/>
              </a:rPr>
              <a:t>TOO MUCH TIME</a:t>
            </a:r>
          </a:p>
        </p:txBody>
      </p:sp>
      <p:grpSp>
        <p:nvGrpSpPr>
          <p:cNvPr id="22" name="Group 22">
            <a:extLst>
              <a:ext uri="{C183D7F6-B498-43B3-948B-1728B52AA6E4}">
                <adec:decorative xmlns:adec="http://schemas.microsoft.com/office/drawing/2017/decorative" val="1"/>
              </a:ext>
            </a:extLst>
          </p:cNvPr>
          <p:cNvGrpSpPr/>
          <p:nvPr/>
        </p:nvGrpSpPr>
        <p:grpSpPr>
          <a:xfrm>
            <a:off x="12926288" y="3881945"/>
            <a:ext cx="2049168" cy="2049168"/>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587"/>
            </a:solidFill>
          </p:spPr>
        </p:sp>
        <p:sp>
          <p:nvSpPr>
            <p:cNvPr id="24" name="TextBox 24"/>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7" name="Group 7" descr="Blue rectangle displaying &quot;Other Considerations.&quot;"/>
          <p:cNvGrpSpPr/>
          <p:nvPr/>
        </p:nvGrpSpPr>
        <p:grpSpPr>
          <a:xfrm>
            <a:off x="11892931" y="4906529"/>
            <a:ext cx="4113179" cy="4087473"/>
            <a:chOff x="0" y="0"/>
            <a:chExt cx="1279723" cy="1271725"/>
          </a:xfrm>
        </p:grpSpPr>
        <p:sp>
          <p:nvSpPr>
            <p:cNvPr id="8" name="Freeform 8"/>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005587"/>
            </a:solidFill>
          </p:spPr>
        </p:sp>
        <p:sp>
          <p:nvSpPr>
            <p:cNvPr id="9" name="TextBox 9"/>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25" name="Freeform 25" descr="Graphic of person's head with a question mark."/>
          <p:cNvSpPr/>
          <p:nvPr/>
        </p:nvSpPr>
        <p:spPr>
          <a:xfrm>
            <a:off x="13336248" y="4209612"/>
            <a:ext cx="1211702" cy="1322294"/>
          </a:xfrm>
          <a:custGeom>
            <a:avLst/>
            <a:gdLst/>
            <a:ahLst/>
            <a:cxnLst/>
            <a:rect l="l" t="t" r="r" b="b"/>
            <a:pathLst>
              <a:path w="1211702" h="1322294">
                <a:moveTo>
                  <a:pt x="0" y="0"/>
                </a:moveTo>
                <a:lnTo>
                  <a:pt x="1211703" y="0"/>
                </a:lnTo>
                <a:lnTo>
                  <a:pt x="1211703" y="1322294"/>
                </a:lnTo>
                <a:lnTo>
                  <a:pt x="0" y="132229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8" name="TextBox 28"/>
          <p:cNvSpPr txBox="1"/>
          <p:nvPr/>
        </p:nvSpPr>
        <p:spPr>
          <a:xfrm>
            <a:off x="12155953" y="6001726"/>
            <a:ext cx="3850158" cy="398145"/>
          </a:xfrm>
          <a:prstGeom prst="rect">
            <a:avLst/>
          </a:prstGeom>
        </p:spPr>
        <p:txBody>
          <a:bodyPr lIns="0" tIns="0" rIns="0" bIns="0" rtlCol="0" anchor="t">
            <a:spAutoFit/>
          </a:bodyPr>
          <a:lstStyle/>
          <a:p>
            <a:pPr marL="410209" lvl="1" indent="-205105">
              <a:lnSpc>
                <a:spcPts val="3419"/>
              </a:lnSpc>
              <a:buFont typeface="Arial"/>
              <a:buChar char="•"/>
            </a:pPr>
            <a:r>
              <a:rPr lang="en-US" sz="1899" spc="186">
                <a:solidFill>
                  <a:srgbClr val="FFFBFB"/>
                </a:solidFill>
                <a:latin typeface="Helios"/>
              </a:rPr>
              <a:t>Structure by group size</a:t>
            </a:r>
          </a:p>
        </p:txBody>
      </p:sp>
      <p:sp>
        <p:nvSpPr>
          <p:cNvPr id="34" name="TextBox 34"/>
          <p:cNvSpPr txBox="1"/>
          <p:nvPr/>
        </p:nvSpPr>
        <p:spPr>
          <a:xfrm>
            <a:off x="12748841" y="6422917"/>
            <a:ext cx="2883738" cy="741680"/>
          </a:xfrm>
          <a:prstGeom prst="rect">
            <a:avLst/>
          </a:prstGeom>
        </p:spPr>
        <p:txBody>
          <a:bodyPr lIns="0" tIns="0" rIns="0" bIns="0" rtlCol="0" anchor="t">
            <a:spAutoFit/>
          </a:bodyPr>
          <a:lstStyle/>
          <a:p>
            <a:pPr marL="410209" lvl="1" indent="-205105">
              <a:lnSpc>
                <a:spcPts val="3039"/>
              </a:lnSpc>
              <a:buFont typeface="Arial"/>
              <a:buChar char="•"/>
            </a:pPr>
            <a:r>
              <a:rPr lang="en-US" sz="1899" spc="186">
                <a:solidFill>
                  <a:srgbClr val="FFFBFB"/>
                </a:solidFill>
                <a:latin typeface="Helios"/>
              </a:rPr>
              <a:t>Discussions</a:t>
            </a:r>
          </a:p>
          <a:p>
            <a:pPr marL="410209" lvl="1" indent="-205105">
              <a:lnSpc>
                <a:spcPts val="3039"/>
              </a:lnSpc>
              <a:buFont typeface="Arial"/>
              <a:buChar char="•"/>
            </a:pPr>
            <a:r>
              <a:rPr lang="en-US" sz="1899" spc="186">
                <a:solidFill>
                  <a:srgbClr val="FFFBFB"/>
                </a:solidFill>
                <a:latin typeface="Helios"/>
              </a:rPr>
              <a:t>Workshops</a:t>
            </a:r>
          </a:p>
        </p:txBody>
      </p:sp>
      <p:sp>
        <p:nvSpPr>
          <p:cNvPr id="31" name="TextBox 31"/>
          <p:cNvSpPr txBox="1"/>
          <p:nvPr/>
        </p:nvSpPr>
        <p:spPr>
          <a:xfrm>
            <a:off x="12467616" y="8057856"/>
            <a:ext cx="2974893" cy="923925"/>
          </a:xfrm>
          <a:prstGeom prst="rect">
            <a:avLst/>
          </a:prstGeom>
        </p:spPr>
        <p:txBody>
          <a:bodyPr lIns="0" tIns="0" rIns="0" bIns="0" rtlCol="0" anchor="t">
            <a:spAutoFit/>
          </a:bodyPr>
          <a:lstStyle/>
          <a:p>
            <a:pPr algn="ctr">
              <a:lnSpc>
                <a:spcPts val="3659"/>
              </a:lnSpc>
            </a:pPr>
            <a:r>
              <a:rPr lang="en-US" sz="3049" spc="298">
                <a:solidFill>
                  <a:srgbClr val="FDFBFB"/>
                </a:solidFill>
                <a:latin typeface="Bebas Neue Bold"/>
              </a:rPr>
              <a:t>OTHER</a:t>
            </a:r>
          </a:p>
          <a:p>
            <a:pPr marL="0" lvl="0" indent="0" algn="ctr">
              <a:lnSpc>
                <a:spcPts val="3659"/>
              </a:lnSpc>
            </a:pPr>
            <a:r>
              <a:rPr lang="en-US" sz="3049" spc="298">
                <a:solidFill>
                  <a:srgbClr val="FDFBFB"/>
                </a:solidFill>
                <a:latin typeface="Bebas Neue Bold"/>
              </a:rPr>
              <a:t>CONSIDERATIONS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7307337F-B2A8-80AB-BD12-AC3FD0F62A2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Discussion Group Examples</a:t>
            </a:r>
          </a:p>
        </p:txBody>
      </p:sp>
      <p:sp>
        <p:nvSpPr>
          <p:cNvPr id="60" name="TextBox 60"/>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Structuring Class Time</a:t>
            </a:r>
          </a:p>
        </p:txBody>
      </p:sp>
      <p:sp>
        <p:nvSpPr>
          <p:cNvPr id="66" name="TextBox 66"/>
          <p:cNvSpPr txBox="1"/>
          <p:nvPr/>
        </p:nvSpPr>
        <p:spPr>
          <a:xfrm>
            <a:off x="622770" y="1477936"/>
            <a:ext cx="8348664" cy="533400"/>
          </a:xfrm>
          <a:prstGeom prst="rect">
            <a:avLst/>
          </a:prstGeom>
        </p:spPr>
        <p:txBody>
          <a:bodyPr lIns="0" tIns="0" rIns="0" bIns="0" rtlCol="0" anchor="t">
            <a:spAutoFit/>
          </a:bodyPr>
          <a:lstStyle/>
          <a:p>
            <a:pPr>
              <a:lnSpc>
                <a:spcPts val="4200"/>
              </a:lnSpc>
            </a:pPr>
            <a:r>
              <a:rPr lang="en-US" sz="3000">
                <a:solidFill>
                  <a:srgbClr val="2A2E3A"/>
                </a:solidFill>
                <a:latin typeface="Helios"/>
              </a:rPr>
              <a:t>Discussions for small- to medium-sized groups</a:t>
            </a:r>
          </a:p>
        </p:txBody>
      </p:sp>
      <p:graphicFrame>
        <p:nvGraphicFramePr>
          <p:cNvPr id="2" name="Table 2"/>
          <p:cNvGraphicFramePr>
            <a:graphicFrameLocks noGrp="1"/>
          </p:cNvGraphicFramePr>
          <p:nvPr>
            <p:extLst>
              <p:ext uri="{D42A27DB-BD31-4B8C-83A1-F6EECF244321}">
                <p14:modId xmlns:p14="http://schemas.microsoft.com/office/powerpoint/2010/main" val="398569135"/>
              </p:ext>
            </p:extLst>
          </p:nvPr>
        </p:nvGraphicFramePr>
        <p:xfrm>
          <a:off x="9483618" y="2393709"/>
          <a:ext cx="8804382" cy="7493940"/>
        </p:xfrm>
        <a:graphic>
          <a:graphicData uri="http://schemas.openxmlformats.org/drawingml/2006/table">
            <a:tbl>
              <a:tblPr firstRow="1"/>
              <a:tblGrid>
                <a:gridCol w="8804382">
                  <a:extLst>
                    <a:ext uri="{9D8B030D-6E8A-4147-A177-3AD203B41FA5}">
                      <a16:colId xmlns:a16="http://schemas.microsoft.com/office/drawing/2014/main" val="20000"/>
                    </a:ext>
                  </a:extLst>
                </a:gridCol>
              </a:tblGrid>
              <a:tr h="7493940">
                <a:tc>
                  <a:txBody>
                    <a:bodyPr/>
                    <a:lstStyle/>
                    <a:p>
                      <a:pPr algn="ctr">
                        <a:lnSpc>
                          <a:spcPts val="2700"/>
                        </a:lnSpc>
                        <a:defRPr/>
                      </a:pPr>
                      <a:endParaRPr lang="en-US" sz="1100" dirty="0"/>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extLst>
                  <a:ext uri="{0D108BD9-81ED-4DB2-BD59-A6C34878D82A}">
                    <a16:rowId xmlns:a16="http://schemas.microsoft.com/office/drawing/2014/main" val="10000"/>
                  </a:ext>
                </a:extLst>
              </a:tr>
            </a:tbl>
          </a:graphicData>
        </a:graphic>
      </p:graphicFrame>
      <p:sp>
        <p:nvSpPr>
          <p:cNvPr id="3" name="Freeform 3" descr="Blue dotted circle."/>
          <p:cNvSpPr/>
          <p:nvPr/>
        </p:nvSpPr>
        <p:spPr>
          <a:xfrm>
            <a:off x="11828409" y="455094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12729547" y="5039134"/>
            <a:ext cx="1122075" cy="1122075"/>
          </a:xfrm>
          <a:custGeom>
            <a:avLst/>
            <a:gdLst/>
            <a:ahLst/>
            <a:cxnLst/>
            <a:rect l="l" t="t" r="r" b="b"/>
            <a:pathLst>
              <a:path w="1122075" h="1122075">
                <a:moveTo>
                  <a:pt x="0" y="0"/>
                </a:moveTo>
                <a:lnTo>
                  <a:pt x="1122075" y="0"/>
                </a:lnTo>
                <a:lnTo>
                  <a:pt x="1122075" y="1122075"/>
                </a:lnTo>
                <a:lnTo>
                  <a:pt x="0" y="11220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descr="Graphic representing one person."/>
          <p:cNvSpPr/>
          <p:nvPr/>
        </p:nvSpPr>
        <p:spPr>
          <a:xfrm>
            <a:off x="12840411" y="5119775"/>
            <a:ext cx="900347" cy="838048"/>
          </a:xfrm>
          <a:custGeom>
            <a:avLst/>
            <a:gdLst/>
            <a:ahLst/>
            <a:cxnLst/>
            <a:rect l="l" t="t" r="r" b="b"/>
            <a:pathLst>
              <a:path w="900347" h="838048">
                <a:moveTo>
                  <a:pt x="0" y="0"/>
                </a:moveTo>
                <a:lnTo>
                  <a:pt x="900347" y="0"/>
                </a:lnTo>
                <a:lnTo>
                  <a:pt x="900347" y="838048"/>
                </a:lnTo>
                <a:lnTo>
                  <a:pt x="0" y="838048"/>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sp>
        <p:nvSpPr>
          <p:cNvPr id="6" name="Freeform 6">
            <a:extLst>
              <a:ext uri="{C183D7F6-B498-43B3-948B-1728B52AA6E4}">
                <adec:decorative xmlns:adec="http://schemas.microsoft.com/office/drawing/2017/decorative" val="1"/>
              </a:ext>
            </a:extLst>
          </p:cNvPr>
          <p:cNvSpPr/>
          <p:nvPr/>
        </p:nvSpPr>
        <p:spPr>
          <a:xfrm>
            <a:off x="14091583" y="5158050"/>
            <a:ext cx="1122075" cy="1122075"/>
          </a:xfrm>
          <a:custGeom>
            <a:avLst/>
            <a:gdLst/>
            <a:ahLst/>
            <a:cxnLst/>
            <a:rect l="l" t="t" r="r" b="b"/>
            <a:pathLst>
              <a:path w="1122075" h="1122075">
                <a:moveTo>
                  <a:pt x="0" y="0"/>
                </a:moveTo>
                <a:lnTo>
                  <a:pt x="1122075" y="0"/>
                </a:lnTo>
                <a:lnTo>
                  <a:pt x="1122075" y="1122076"/>
                </a:lnTo>
                <a:lnTo>
                  <a:pt x="0" y="11220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descr="Graphic representing one person."/>
          <p:cNvSpPr/>
          <p:nvPr/>
        </p:nvSpPr>
        <p:spPr>
          <a:xfrm>
            <a:off x="14202447" y="5238692"/>
            <a:ext cx="900347" cy="838048"/>
          </a:xfrm>
          <a:custGeom>
            <a:avLst/>
            <a:gdLst/>
            <a:ahLst/>
            <a:cxnLst/>
            <a:rect l="l" t="t" r="r" b="b"/>
            <a:pathLst>
              <a:path w="900347" h="838048">
                <a:moveTo>
                  <a:pt x="0" y="0"/>
                </a:moveTo>
                <a:lnTo>
                  <a:pt x="900346" y="0"/>
                </a:lnTo>
                <a:lnTo>
                  <a:pt x="900346" y="838047"/>
                </a:lnTo>
                <a:lnTo>
                  <a:pt x="0" y="838047"/>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sp>
        <p:nvSpPr>
          <p:cNvPr id="8" name="Freeform 8">
            <a:extLst>
              <a:ext uri="{C183D7F6-B498-43B3-948B-1728B52AA6E4}">
                <adec:decorative xmlns:adec="http://schemas.microsoft.com/office/drawing/2017/decorative" val="1"/>
              </a:ext>
            </a:extLst>
          </p:cNvPr>
          <p:cNvSpPr/>
          <p:nvPr/>
        </p:nvSpPr>
        <p:spPr>
          <a:xfrm>
            <a:off x="12187805" y="6179041"/>
            <a:ext cx="1122075" cy="1122075"/>
          </a:xfrm>
          <a:custGeom>
            <a:avLst/>
            <a:gdLst/>
            <a:ahLst/>
            <a:cxnLst/>
            <a:rect l="l" t="t" r="r" b="b"/>
            <a:pathLst>
              <a:path w="1122075" h="1122075">
                <a:moveTo>
                  <a:pt x="0" y="0"/>
                </a:moveTo>
                <a:lnTo>
                  <a:pt x="1122075" y="0"/>
                </a:lnTo>
                <a:lnTo>
                  <a:pt x="1122075" y="1122076"/>
                </a:lnTo>
                <a:lnTo>
                  <a:pt x="0" y="11220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descr="Graphic representing one person."/>
          <p:cNvSpPr/>
          <p:nvPr/>
        </p:nvSpPr>
        <p:spPr>
          <a:xfrm>
            <a:off x="12298670" y="6259683"/>
            <a:ext cx="900347" cy="838048"/>
          </a:xfrm>
          <a:custGeom>
            <a:avLst/>
            <a:gdLst/>
            <a:ahLst/>
            <a:cxnLst/>
            <a:rect l="l" t="t" r="r" b="b"/>
            <a:pathLst>
              <a:path w="900347" h="838048">
                <a:moveTo>
                  <a:pt x="0" y="0"/>
                </a:moveTo>
                <a:lnTo>
                  <a:pt x="900346" y="0"/>
                </a:lnTo>
                <a:lnTo>
                  <a:pt x="900346" y="838047"/>
                </a:lnTo>
                <a:lnTo>
                  <a:pt x="0" y="838047"/>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sp>
        <p:nvSpPr>
          <p:cNvPr id="10" name="Freeform 10">
            <a:extLst>
              <a:ext uri="{C183D7F6-B498-43B3-948B-1728B52AA6E4}">
                <adec:decorative xmlns:adec="http://schemas.microsoft.com/office/drawing/2017/decorative" val="1"/>
              </a:ext>
            </a:extLst>
          </p:cNvPr>
          <p:cNvSpPr/>
          <p:nvPr/>
        </p:nvSpPr>
        <p:spPr>
          <a:xfrm>
            <a:off x="13101223" y="7232447"/>
            <a:ext cx="1122075" cy="1122075"/>
          </a:xfrm>
          <a:custGeom>
            <a:avLst/>
            <a:gdLst/>
            <a:ahLst/>
            <a:cxnLst/>
            <a:rect l="l" t="t" r="r" b="b"/>
            <a:pathLst>
              <a:path w="1122075" h="1122075">
                <a:moveTo>
                  <a:pt x="0" y="0"/>
                </a:moveTo>
                <a:lnTo>
                  <a:pt x="1122075" y="0"/>
                </a:lnTo>
                <a:lnTo>
                  <a:pt x="1122075" y="1122075"/>
                </a:lnTo>
                <a:lnTo>
                  <a:pt x="0" y="11220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descr="Graphic representing one person."/>
          <p:cNvSpPr/>
          <p:nvPr/>
        </p:nvSpPr>
        <p:spPr>
          <a:xfrm>
            <a:off x="13212087" y="7313088"/>
            <a:ext cx="900347" cy="838048"/>
          </a:xfrm>
          <a:custGeom>
            <a:avLst/>
            <a:gdLst/>
            <a:ahLst/>
            <a:cxnLst/>
            <a:rect l="l" t="t" r="r" b="b"/>
            <a:pathLst>
              <a:path w="900347" h="838048">
                <a:moveTo>
                  <a:pt x="0" y="0"/>
                </a:moveTo>
                <a:lnTo>
                  <a:pt x="900347" y="0"/>
                </a:lnTo>
                <a:lnTo>
                  <a:pt x="900347" y="838048"/>
                </a:lnTo>
                <a:lnTo>
                  <a:pt x="0" y="838048"/>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sp>
        <p:nvSpPr>
          <p:cNvPr id="12" name="Freeform 12">
            <a:extLst>
              <a:ext uri="{C183D7F6-B498-43B3-948B-1728B52AA6E4}">
                <adec:decorative xmlns:adec="http://schemas.microsoft.com/office/drawing/2017/decorative" val="1"/>
              </a:ext>
            </a:extLst>
          </p:cNvPr>
          <p:cNvSpPr/>
          <p:nvPr/>
        </p:nvSpPr>
        <p:spPr>
          <a:xfrm>
            <a:off x="14299470" y="6500507"/>
            <a:ext cx="1122075" cy="1122075"/>
          </a:xfrm>
          <a:custGeom>
            <a:avLst/>
            <a:gdLst/>
            <a:ahLst/>
            <a:cxnLst/>
            <a:rect l="l" t="t" r="r" b="b"/>
            <a:pathLst>
              <a:path w="1122075" h="1122075">
                <a:moveTo>
                  <a:pt x="0" y="0"/>
                </a:moveTo>
                <a:lnTo>
                  <a:pt x="1122076" y="0"/>
                </a:lnTo>
                <a:lnTo>
                  <a:pt x="1122076" y="1122075"/>
                </a:lnTo>
                <a:lnTo>
                  <a:pt x="0" y="11220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descr="Graphic representing one person."/>
          <p:cNvSpPr/>
          <p:nvPr/>
        </p:nvSpPr>
        <p:spPr>
          <a:xfrm>
            <a:off x="14410335" y="6581148"/>
            <a:ext cx="900347" cy="838048"/>
          </a:xfrm>
          <a:custGeom>
            <a:avLst/>
            <a:gdLst/>
            <a:ahLst/>
            <a:cxnLst/>
            <a:rect l="l" t="t" r="r" b="b"/>
            <a:pathLst>
              <a:path w="900347" h="838048">
                <a:moveTo>
                  <a:pt x="0" y="0"/>
                </a:moveTo>
                <a:lnTo>
                  <a:pt x="900346" y="0"/>
                </a:lnTo>
                <a:lnTo>
                  <a:pt x="900346" y="838048"/>
                </a:lnTo>
                <a:lnTo>
                  <a:pt x="0" y="838048"/>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sp>
        <p:nvSpPr>
          <p:cNvPr id="14" name="Freeform 14">
            <a:extLst>
              <a:ext uri="{C183D7F6-B498-43B3-948B-1728B52AA6E4}">
                <adec:decorative xmlns:adec="http://schemas.microsoft.com/office/drawing/2017/decorative" val="1"/>
              </a:ext>
            </a:extLst>
          </p:cNvPr>
          <p:cNvSpPr/>
          <p:nvPr/>
        </p:nvSpPr>
        <p:spPr>
          <a:xfrm>
            <a:off x="10561075" y="5096678"/>
            <a:ext cx="1122075" cy="1122075"/>
          </a:xfrm>
          <a:custGeom>
            <a:avLst/>
            <a:gdLst/>
            <a:ahLst/>
            <a:cxnLst/>
            <a:rect l="l" t="t" r="r" b="b"/>
            <a:pathLst>
              <a:path w="1122075" h="1122075">
                <a:moveTo>
                  <a:pt x="0" y="0"/>
                </a:moveTo>
                <a:lnTo>
                  <a:pt x="1122075" y="0"/>
                </a:lnTo>
                <a:lnTo>
                  <a:pt x="1122075" y="1122075"/>
                </a:lnTo>
                <a:lnTo>
                  <a:pt x="0" y="11220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descr="Graphic representing one person."/>
          <p:cNvSpPr/>
          <p:nvPr/>
        </p:nvSpPr>
        <p:spPr>
          <a:xfrm>
            <a:off x="10671939" y="5177319"/>
            <a:ext cx="900347" cy="838048"/>
          </a:xfrm>
          <a:custGeom>
            <a:avLst/>
            <a:gdLst/>
            <a:ahLst/>
            <a:cxnLst/>
            <a:rect l="l" t="t" r="r" b="b"/>
            <a:pathLst>
              <a:path w="900347" h="838048">
                <a:moveTo>
                  <a:pt x="0" y="0"/>
                </a:moveTo>
                <a:lnTo>
                  <a:pt x="900347" y="0"/>
                </a:lnTo>
                <a:lnTo>
                  <a:pt x="900347" y="838048"/>
                </a:lnTo>
                <a:lnTo>
                  <a:pt x="0" y="838048"/>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sp>
        <p:nvSpPr>
          <p:cNvPr id="16" name="Freeform 16">
            <a:extLst>
              <a:ext uri="{C183D7F6-B498-43B3-948B-1728B52AA6E4}">
                <adec:decorative xmlns:adec="http://schemas.microsoft.com/office/drawing/2017/decorative" val="1"/>
              </a:ext>
            </a:extLst>
          </p:cNvPr>
          <p:cNvSpPr/>
          <p:nvPr/>
        </p:nvSpPr>
        <p:spPr>
          <a:xfrm>
            <a:off x="11567045" y="3820130"/>
            <a:ext cx="1122075" cy="1122075"/>
          </a:xfrm>
          <a:custGeom>
            <a:avLst/>
            <a:gdLst/>
            <a:ahLst/>
            <a:cxnLst/>
            <a:rect l="l" t="t" r="r" b="b"/>
            <a:pathLst>
              <a:path w="1122075" h="1122075">
                <a:moveTo>
                  <a:pt x="0" y="0"/>
                </a:moveTo>
                <a:lnTo>
                  <a:pt x="1122075" y="0"/>
                </a:lnTo>
                <a:lnTo>
                  <a:pt x="1122075" y="1122076"/>
                </a:lnTo>
                <a:lnTo>
                  <a:pt x="0" y="11220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Freeform 17" descr="Graphic representing one person."/>
          <p:cNvSpPr/>
          <p:nvPr/>
        </p:nvSpPr>
        <p:spPr>
          <a:xfrm>
            <a:off x="11677909" y="3900772"/>
            <a:ext cx="900347" cy="838048"/>
          </a:xfrm>
          <a:custGeom>
            <a:avLst/>
            <a:gdLst/>
            <a:ahLst/>
            <a:cxnLst/>
            <a:rect l="l" t="t" r="r" b="b"/>
            <a:pathLst>
              <a:path w="900347" h="838048">
                <a:moveTo>
                  <a:pt x="0" y="0"/>
                </a:moveTo>
                <a:lnTo>
                  <a:pt x="900347" y="0"/>
                </a:lnTo>
                <a:lnTo>
                  <a:pt x="900347" y="838048"/>
                </a:lnTo>
                <a:lnTo>
                  <a:pt x="0" y="838048"/>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nvGrpSpPr>
          <p:cNvPr id="18" name="Group 18" descr="Graphic representing one person."/>
          <p:cNvGrpSpPr/>
          <p:nvPr/>
        </p:nvGrpSpPr>
        <p:grpSpPr>
          <a:xfrm>
            <a:off x="15451783" y="4154775"/>
            <a:ext cx="1122075" cy="1122075"/>
            <a:chOff x="0" y="0"/>
            <a:chExt cx="1496100" cy="1496100"/>
          </a:xfrm>
        </p:grpSpPr>
        <p:sp>
          <p:nvSpPr>
            <p:cNvPr id="19" name="Freeform 19"/>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sp>
        <p:nvSpPr>
          <p:cNvPr id="21" name="Freeform 21">
            <a:extLst>
              <a:ext uri="{C183D7F6-B498-43B3-948B-1728B52AA6E4}">
                <adec:decorative xmlns:adec="http://schemas.microsoft.com/office/drawing/2017/decorative" val="1"/>
              </a:ext>
            </a:extLst>
          </p:cNvPr>
          <p:cNvSpPr/>
          <p:nvPr/>
        </p:nvSpPr>
        <p:spPr>
          <a:xfrm>
            <a:off x="10561075" y="6678706"/>
            <a:ext cx="1122075" cy="1122075"/>
          </a:xfrm>
          <a:custGeom>
            <a:avLst/>
            <a:gdLst/>
            <a:ahLst/>
            <a:cxnLst/>
            <a:rect l="l" t="t" r="r" b="b"/>
            <a:pathLst>
              <a:path w="1122075" h="1122075">
                <a:moveTo>
                  <a:pt x="0" y="0"/>
                </a:moveTo>
                <a:lnTo>
                  <a:pt x="1122075" y="0"/>
                </a:lnTo>
                <a:lnTo>
                  <a:pt x="1122075" y="1122076"/>
                </a:lnTo>
                <a:lnTo>
                  <a:pt x="0" y="11220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22" descr="Graphic representing one person."/>
          <p:cNvSpPr/>
          <p:nvPr/>
        </p:nvSpPr>
        <p:spPr>
          <a:xfrm>
            <a:off x="10671939" y="6759348"/>
            <a:ext cx="900347" cy="838048"/>
          </a:xfrm>
          <a:custGeom>
            <a:avLst/>
            <a:gdLst/>
            <a:ahLst/>
            <a:cxnLst/>
            <a:rect l="l" t="t" r="r" b="b"/>
            <a:pathLst>
              <a:path w="900347" h="838048">
                <a:moveTo>
                  <a:pt x="0" y="0"/>
                </a:moveTo>
                <a:lnTo>
                  <a:pt x="900347" y="0"/>
                </a:lnTo>
                <a:lnTo>
                  <a:pt x="900347" y="838048"/>
                </a:lnTo>
                <a:lnTo>
                  <a:pt x="0" y="838048"/>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sp>
        <p:nvSpPr>
          <p:cNvPr id="23" name="Freeform 23">
            <a:extLst>
              <a:ext uri="{C183D7F6-B498-43B3-948B-1728B52AA6E4}">
                <adec:decorative xmlns:adec="http://schemas.microsoft.com/office/drawing/2017/decorative" val="1"/>
              </a:ext>
            </a:extLst>
          </p:cNvPr>
          <p:cNvSpPr/>
          <p:nvPr/>
        </p:nvSpPr>
        <p:spPr>
          <a:xfrm>
            <a:off x="16088468" y="5556631"/>
            <a:ext cx="1122075" cy="1122075"/>
          </a:xfrm>
          <a:custGeom>
            <a:avLst/>
            <a:gdLst/>
            <a:ahLst/>
            <a:cxnLst/>
            <a:rect l="l" t="t" r="r" b="b"/>
            <a:pathLst>
              <a:path w="1122075" h="1122075">
                <a:moveTo>
                  <a:pt x="0" y="0"/>
                </a:moveTo>
                <a:lnTo>
                  <a:pt x="1122075" y="0"/>
                </a:lnTo>
                <a:lnTo>
                  <a:pt x="1122075" y="1122075"/>
                </a:lnTo>
                <a:lnTo>
                  <a:pt x="0" y="11220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Freeform 24" descr="Graphic representing one person."/>
          <p:cNvSpPr/>
          <p:nvPr/>
        </p:nvSpPr>
        <p:spPr>
          <a:xfrm>
            <a:off x="16199332" y="5637272"/>
            <a:ext cx="900347" cy="838048"/>
          </a:xfrm>
          <a:custGeom>
            <a:avLst/>
            <a:gdLst/>
            <a:ahLst/>
            <a:cxnLst/>
            <a:rect l="l" t="t" r="r" b="b"/>
            <a:pathLst>
              <a:path w="900347" h="838048">
                <a:moveTo>
                  <a:pt x="0" y="0"/>
                </a:moveTo>
                <a:lnTo>
                  <a:pt x="900347" y="0"/>
                </a:lnTo>
                <a:lnTo>
                  <a:pt x="900347" y="838048"/>
                </a:lnTo>
                <a:lnTo>
                  <a:pt x="0" y="838048"/>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sp>
        <p:nvSpPr>
          <p:cNvPr id="25" name="Freeform 25">
            <a:extLst>
              <a:ext uri="{C183D7F6-B498-43B3-948B-1728B52AA6E4}">
                <adec:decorative xmlns:adec="http://schemas.microsoft.com/office/drawing/2017/decorative" val="1"/>
              </a:ext>
            </a:extLst>
          </p:cNvPr>
          <p:cNvSpPr/>
          <p:nvPr/>
        </p:nvSpPr>
        <p:spPr>
          <a:xfrm>
            <a:off x="16011088" y="7097730"/>
            <a:ext cx="1122075" cy="1122075"/>
          </a:xfrm>
          <a:custGeom>
            <a:avLst/>
            <a:gdLst/>
            <a:ahLst/>
            <a:cxnLst/>
            <a:rect l="l" t="t" r="r" b="b"/>
            <a:pathLst>
              <a:path w="1122075" h="1122075">
                <a:moveTo>
                  <a:pt x="0" y="0"/>
                </a:moveTo>
                <a:lnTo>
                  <a:pt x="1122075" y="0"/>
                </a:lnTo>
                <a:lnTo>
                  <a:pt x="1122075" y="1122076"/>
                </a:lnTo>
                <a:lnTo>
                  <a:pt x="0" y="11220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Freeform 26" descr="Graphic representing one person."/>
          <p:cNvSpPr/>
          <p:nvPr/>
        </p:nvSpPr>
        <p:spPr>
          <a:xfrm>
            <a:off x="16121952" y="7178372"/>
            <a:ext cx="900347" cy="838048"/>
          </a:xfrm>
          <a:custGeom>
            <a:avLst/>
            <a:gdLst/>
            <a:ahLst/>
            <a:cxnLst/>
            <a:rect l="l" t="t" r="r" b="b"/>
            <a:pathLst>
              <a:path w="900347" h="838048">
                <a:moveTo>
                  <a:pt x="0" y="0"/>
                </a:moveTo>
                <a:lnTo>
                  <a:pt x="900347" y="0"/>
                </a:lnTo>
                <a:lnTo>
                  <a:pt x="900347" y="838048"/>
                </a:lnTo>
                <a:lnTo>
                  <a:pt x="0" y="838048"/>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nvGrpSpPr>
          <p:cNvPr id="27" name="Group 27" descr="Graphic representing one person."/>
          <p:cNvGrpSpPr/>
          <p:nvPr/>
        </p:nvGrpSpPr>
        <p:grpSpPr>
          <a:xfrm>
            <a:off x="14947342" y="8391256"/>
            <a:ext cx="1122075" cy="1122075"/>
            <a:chOff x="0" y="0"/>
            <a:chExt cx="1496100" cy="1496100"/>
          </a:xfrm>
        </p:grpSpPr>
        <p:sp>
          <p:nvSpPr>
            <p:cNvPr id="28" name="Freeform 28"/>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9" name="Freeform 29"/>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graphicFrame>
        <p:nvGraphicFramePr>
          <p:cNvPr id="30" name="Table 30"/>
          <p:cNvGraphicFramePr>
            <a:graphicFrameLocks noGrp="1"/>
          </p:cNvGraphicFramePr>
          <p:nvPr>
            <p:extLst>
              <p:ext uri="{D42A27DB-BD31-4B8C-83A1-F6EECF244321}">
                <p14:modId xmlns:p14="http://schemas.microsoft.com/office/powerpoint/2010/main" val="1280449718"/>
              </p:ext>
            </p:extLst>
          </p:nvPr>
        </p:nvGraphicFramePr>
        <p:xfrm>
          <a:off x="0" y="2393709"/>
          <a:ext cx="8804382" cy="7493940"/>
        </p:xfrm>
        <a:graphic>
          <a:graphicData uri="http://schemas.openxmlformats.org/drawingml/2006/table">
            <a:tbl>
              <a:tblPr firstRow="1"/>
              <a:tblGrid>
                <a:gridCol w="8804382">
                  <a:extLst>
                    <a:ext uri="{9D8B030D-6E8A-4147-A177-3AD203B41FA5}">
                      <a16:colId xmlns:a16="http://schemas.microsoft.com/office/drawing/2014/main" val="20000"/>
                    </a:ext>
                  </a:extLst>
                </a:gridCol>
              </a:tblGrid>
              <a:tr h="7493940">
                <a:tc>
                  <a:txBody>
                    <a:bodyPr/>
                    <a:lstStyle/>
                    <a:p>
                      <a:pPr algn="ctr">
                        <a:lnSpc>
                          <a:spcPts val="2700"/>
                        </a:lnSpc>
                        <a:defRPr/>
                      </a:pPr>
                      <a:endParaRPr lang="en-US" sz="1100" dirty="0"/>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extLst>
                  <a:ext uri="{0D108BD9-81ED-4DB2-BD59-A6C34878D82A}">
                    <a16:rowId xmlns:a16="http://schemas.microsoft.com/office/drawing/2014/main" val="10000"/>
                  </a:ext>
                </a:extLst>
              </a:tr>
            </a:tbl>
          </a:graphicData>
        </a:graphic>
      </p:graphicFrame>
      <p:grpSp>
        <p:nvGrpSpPr>
          <p:cNvPr id="31" name="Group 31" descr="Graphic representing one person."/>
          <p:cNvGrpSpPr/>
          <p:nvPr/>
        </p:nvGrpSpPr>
        <p:grpSpPr>
          <a:xfrm>
            <a:off x="5490393" y="4154775"/>
            <a:ext cx="1122075" cy="1122075"/>
            <a:chOff x="0" y="0"/>
            <a:chExt cx="1496100" cy="1496100"/>
          </a:xfrm>
        </p:grpSpPr>
        <p:sp>
          <p:nvSpPr>
            <p:cNvPr id="32" name="Freeform 32"/>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Freeform 33"/>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grpSp>
      <p:grpSp>
        <p:nvGrpSpPr>
          <p:cNvPr id="34" name="Group 34" descr="Graphic representing one person."/>
          <p:cNvGrpSpPr/>
          <p:nvPr/>
        </p:nvGrpSpPr>
        <p:grpSpPr>
          <a:xfrm>
            <a:off x="6657267" y="4154775"/>
            <a:ext cx="1122075" cy="1122075"/>
            <a:chOff x="0" y="0"/>
            <a:chExt cx="1496100" cy="1496100"/>
          </a:xfrm>
        </p:grpSpPr>
        <p:sp>
          <p:nvSpPr>
            <p:cNvPr id="35" name="Freeform 35"/>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6" name="Freeform 36"/>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grpSp>
        <p:nvGrpSpPr>
          <p:cNvPr id="37" name="Group 37" descr="Graphic representing one person."/>
          <p:cNvGrpSpPr/>
          <p:nvPr/>
        </p:nvGrpSpPr>
        <p:grpSpPr>
          <a:xfrm>
            <a:off x="3032316" y="8627640"/>
            <a:ext cx="1122075" cy="1122075"/>
            <a:chOff x="0" y="0"/>
            <a:chExt cx="1496100" cy="1496100"/>
          </a:xfrm>
        </p:grpSpPr>
        <p:sp>
          <p:nvSpPr>
            <p:cNvPr id="38" name="Freeform 38"/>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9" name="Freeform 39"/>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grpSp>
        <p:nvGrpSpPr>
          <p:cNvPr id="40" name="Group 40" descr="Graphic representing one person."/>
          <p:cNvGrpSpPr/>
          <p:nvPr/>
        </p:nvGrpSpPr>
        <p:grpSpPr>
          <a:xfrm>
            <a:off x="1853091" y="8009452"/>
            <a:ext cx="1122075" cy="1122075"/>
            <a:chOff x="0" y="0"/>
            <a:chExt cx="1496100" cy="1496100"/>
          </a:xfrm>
        </p:grpSpPr>
        <p:sp>
          <p:nvSpPr>
            <p:cNvPr id="41" name="Freeform 41"/>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Freeform 42"/>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grpSp>
      <p:grpSp>
        <p:nvGrpSpPr>
          <p:cNvPr id="43" name="Group 43" descr="Graphic representing one person."/>
          <p:cNvGrpSpPr/>
          <p:nvPr/>
        </p:nvGrpSpPr>
        <p:grpSpPr>
          <a:xfrm>
            <a:off x="2670560" y="6973102"/>
            <a:ext cx="1122075" cy="1122075"/>
            <a:chOff x="0" y="0"/>
            <a:chExt cx="1496100" cy="1496100"/>
          </a:xfrm>
        </p:grpSpPr>
        <p:sp>
          <p:nvSpPr>
            <p:cNvPr id="44" name="Freeform 44"/>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5" name="Freeform 45"/>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grpSp>
        <p:nvGrpSpPr>
          <p:cNvPr id="46" name="Group 46" descr="Graphic representing one person."/>
          <p:cNvGrpSpPr/>
          <p:nvPr/>
        </p:nvGrpSpPr>
        <p:grpSpPr>
          <a:xfrm>
            <a:off x="3964085" y="6887377"/>
            <a:ext cx="1122075" cy="1122075"/>
            <a:chOff x="0" y="0"/>
            <a:chExt cx="1496100" cy="1496100"/>
          </a:xfrm>
        </p:grpSpPr>
        <p:sp>
          <p:nvSpPr>
            <p:cNvPr id="47" name="Freeform 47"/>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8" name="Freeform 48"/>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grpSp>
      <p:grpSp>
        <p:nvGrpSpPr>
          <p:cNvPr id="49" name="Group 49" descr="Graphic representing one person."/>
          <p:cNvGrpSpPr/>
          <p:nvPr/>
        </p:nvGrpSpPr>
        <p:grpSpPr>
          <a:xfrm>
            <a:off x="5133785" y="7448415"/>
            <a:ext cx="1122075" cy="1122075"/>
            <a:chOff x="0" y="0"/>
            <a:chExt cx="1496100" cy="1496100"/>
          </a:xfrm>
        </p:grpSpPr>
        <p:sp>
          <p:nvSpPr>
            <p:cNvPr id="50" name="Freeform 50"/>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51" name="Freeform 51"/>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grpSp>
        <p:nvGrpSpPr>
          <p:cNvPr id="52" name="Group 52" descr="Graphic representing one person."/>
          <p:cNvGrpSpPr/>
          <p:nvPr/>
        </p:nvGrpSpPr>
        <p:grpSpPr>
          <a:xfrm>
            <a:off x="4289929" y="8438881"/>
            <a:ext cx="1122075" cy="1122075"/>
            <a:chOff x="0" y="0"/>
            <a:chExt cx="1496100" cy="1496100"/>
          </a:xfrm>
        </p:grpSpPr>
        <p:sp>
          <p:nvSpPr>
            <p:cNvPr id="53" name="Freeform 53"/>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4" name="Freeform 54"/>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grpSp>
      <p:grpSp>
        <p:nvGrpSpPr>
          <p:cNvPr id="55" name="Group 55" descr="Graphic representing one person."/>
          <p:cNvGrpSpPr/>
          <p:nvPr/>
        </p:nvGrpSpPr>
        <p:grpSpPr>
          <a:xfrm>
            <a:off x="1586585" y="4154775"/>
            <a:ext cx="1122075" cy="1122075"/>
            <a:chOff x="0" y="0"/>
            <a:chExt cx="1496100" cy="1496100"/>
          </a:xfrm>
        </p:grpSpPr>
        <p:sp>
          <p:nvSpPr>
            <p:cNvPr id="56" name="Freeform 56"/>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7" name="Freeform 57"/>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7">
                <a:extLst>
                  <a:ext uri="{96DAC541-7B7A-43D3-8B79-37D633B846F1}">
                    <asvg:svgBlip xmlns:asvg="http://schemas.microsoft.com/office/drawing/2016/SVG/main" r:embed="rId8"/>
                  </a:ext>
                </a:extLst>
              </a:blip>
              <a:stretch>
                <a:fillRect l="-80541" t="-189901" r="-80530"/>
              </a:stretch>
            </a:blipFill>
          </p:spPr>
        </p:sp>
      </p:grpSp>
      <p:sp>
        <p:nvSpPr>
          <p:cNvPr id="58" name="Freeform 58" descr="Gray arrow shown in a clockwise position."/>
          <p:cNvSpPr/>
          <p:nvPr/>
        </p:nvSpPr>
        <p:spPr>
          <a:xfrm rot="98175" flipV="1">
            <a:off x="3246562" y="3732081"/>
            <a:ext cx="1807938" cy="510742"/>
          </a:xfrm>
          <a:custGeom>
            <a:avLst/>
            <a:gdLst/>
            <a:ahLst/>
            <a:cxnLst/>
            <a:rect l="l" t="t" r="r" b="b"/>
            <a:pathLst>
              <a:path w="1807938" h="510742">
                <a:moveTo>
                  <a:pt x="0" y="510743"/>
                </a:moveTo>
                <a:lnTo>
                  <a:pt x="1807938" y="510743"/>
                </a:lnTo>
                <a:lnTo>
                  <a:pt x="1807938" y="0"/>
                </a:lnTo>
                <a:lnTo>
                  <a:pt x="0" y="0"/>
                </a:lnTo>
                <a:lnTo>
                  <a:pt x="0" y="510743"/>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59" name="Freeform 59" descr="Gray arrow shown in a clockwise position."/>
          <p:cNvSpPr/>
          <p:nvPr/>
        </p:nvSpPr>
        <p:spPr>
          <a:xfrm rot="6975448" flipV="1">
            <a:off x="6380920" y="6443540"/>
            <a:ext cx="1807938" cy="510742"/>
          </a:xfrm>
          <a:custGeom>
            <a:avLst/>
            <a:gdLst/>
            <a:ahLst/>
            <a:cxnLst/>
            <a:rect l="l" t="t" r="r" b="b"/>
            <a:pathLst>
              <a:path w="1807938" h="510742">
                <a:moveTo>
                  <a:pt x="0" y="510742"/>
                </a:moveTo>
                <a:lnTo>
                  <a:pt x="1807938" y="510742"/>
                </a:lnTo>
                <a:lnTo>
                  <a:pt x="1807938" y="0"/>
                </a:lnTo>
                <a:lnTo>
                  <a:pt x="0" y="0"/>
                </a:lnTo>
                <a:lnTo>
                  <a:pt x="0" y="510742"/>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61" name="TextBox 61"/>
          <p:cNvSpPr txBox="1"/>
          <p:nvPr/>
        </p:nvSpPr>
        <p:spPr>
          <a:xfrm>
            <a:off x="281398" y="2644019"/>
            <a:ext cx="3213448" cy="431799"/>
          </a:xfrm>
          <a:prstGeom prst="rect">
            <a:avLst/>
          </a:prstGeom>
        </p:spPr>
        <p:txBody>
          <a:bodyPr lIns="0" tIns="0" rIns="0" bIns="0" rtlCol="0" anchor="t">
            <a:spAutoFit/>
          </a:bodyPr>
          <a:lstStyle/>
          <a:p>
            <a:pPr>
              <a:lnSpc>
                <a:spcPts val="3500"/>
              </a:lnSpc>
            </a:pPr>
            <a:r>
              <a:rPr lang="en-US" sz="2500">
                <a:solidFill>
                  <a:srgbClr val="2A2E3A"/>
                </a:solidFill>
                <a:latin typeface="Helios Bold"/>
              </a:rPr>
              <a:t>Think-Pair-Share</a:t>
            </a:r>
          </a:p>
        </p:txBody>
      </p:sp>
      <p:sp>
        <p:nvSpPr>
          <p:cNvPr id="63" name="TextBox 63"/>
          <p:cNvSpPr txBox="1"/>
          <p:nvPr/>
        </p:nvSpPr>
        <p:spPr>
          <a:xfrm>
            <a:off x="1028700" y="3769276"/>
            <a:ext cx="925838" cy="382269"/>
          </a:xfrm>
          <a:prstGeom prst="rect">
            <a:avLst/>
          </a:prstGeom>
        </p:spPr>
        <p:txBody>
          <a:bodyPr lIns="0" tIns="0" rIns="0" bIns="0" rtlCol="0" anchor="t">
            <a:spAutoFit/>
          </a:bodyPr>
          <a:lstStyle/>
          <a:p>
            <a:pPr>
              <a:lnSpc>
                <a:spcPts val="3080"/>
              </a:lnSpc>
            </a:pPr>
            <a:r>
              <a:rPr lang="en-US" sz="2200">
                <a:solidFill>
                  <a:srgbClr val="2A2E3A"/>
                </a:solidFill>
                <a:latin typeface="Helios Bold Italics"/>
              </a:rPr>
              <a:t>Think</a:t>
            </a:r>
          </a:p>
        </p:txBody>
      </p:sp>
      <p:sp>
        <p:nvSpPr>
          <p:cNvPr id="64" name="TextBox 64"/>
          <p:cNvSpPr txBox="1"/>
          <p:nvPr/>
        </p:nvSpPr>
        <p:spPr>
          <a:xfrm>
            <a:off x="6386867" y="3772505"/>
            <a:ext cx="693200" cy="382269"/>
          </a:xfrm>
          <a:prstGeom prst="rect">
            <a:avLst/>
          </a:prstGeom>
        </p:spPr>
        <p:txBody>
          <a:bodyPr lIns="0" tIns="0" rIns="0" bIns="0" rtlCol="0" anchor="t">
            <a:spAutoFit/>
          </a:bodyPr>
          <a:lstStyle/>
          <a:p>
            <a:pPr>
              <a:lnSpc>
                <a:spcPts val="3080"/>
              </a:lnSpc>
            </a:pPr>
            <a:r>
              <a:rPr lang="en-US" sz="2200">
                <a:solidFill>
                  <a:srgbClr val="2A2E3A"/>
                </a:solidFill>
                <a:latin typeface="Helios Bold Italics"/>
              </a:rPr>
              <a:t>Pair</a:t>
            </a:r>
          </a:p>
        </p:txBody>
      </p:sp>
      <p:sp>
        <p:nvSpPr>
          <p:cNvPr id="65" name="TextBox 65"/>
          <p:cNvSpPr txBox="1"/>
          <p:nvPr/>
        </p:nvSpPr>
        <p:spPr>
          <a:xfrm>
            <a:off x="3501166" y="6416848"/>
            <a:ext cx="925838" cy="382269"/>
          </a:xfrm>
          <a:prstGeom prst="rect">
            <a:avLst/>
          </a:prstGeom>
        </p:spPr>
        <p:txBody>
          <a:bodyPr lIns="0" tIns="0" rIns="0" bIns="0" rtlCol="0" anchor="t">
            <a:spAutoFit/>
          </a:bodyPr>
          <a:lstStyle/>
          <a:p>
            <a:pPr>
              <a:lnSpc>
                <a:spcPts val="3080"/>
              </a:lnSpc>
            </a:pPr>
            <a:r>
              <a:rPr lang="en-US" sz="2200">
                <a:solidFill>
                  <a:srgbClr val="2A2E3A"/>
                </a:solidFill>
                <a:latin typeface="Helios Bold Italics"/>
              </a:rPr>
              <a:t>Share</a:t>
            </a:r>
          </a:p>
        </p:txBody>
      </p:sp>
      <p:sp>
        <p:nvSpPr>
          <p:cNvPr id="62" name="TextBox 62"/>
          <p:cNvSpPr txBox="1"/>
          <p:nvPr/>
        </p:nvSpPr>
        <p:spPr>
          <a:xfrm>
            <a:off x="9815359" y="2644019"/>
            <a:ext cx="3213448" cy="431799"/>
          </a:xfrm>
          <a:prstGeom prst="rect">
            <a:avLst/>
          </a:prstGeom>
        </p:spPr>
        <p:txBody>
          <a:bodyPr lIns="0" tIns="0" rIns="0" bIns="0" rtlCol="0" anchor="t">
            <a:spAutoFit/>
          </a:bodyPr>
          <a:lstStyle/>
          <a:p>
            <a:pPr>
              <a:lnSpc>
                <a:spcPts val="3500"/>
              </a:lnSpc>
            </a:pPr>
            <a:r>
              <a:rPr lang="en-US" sz="2500">
                <a:solidFill>
                  <a:srgbClr val="2A2E3A"/>
                </a:solidFill>
                <a:latin typeface="Helios Bold"/>
              </a:rPr>
              <a:t>Fishbowl</a:t>
            </a:r>
          </a:p>
        </p:txBody>
      </p:sp>
      <p:grpSp>
        <p:nvGrpSpPr>
          <p:cNvPr id="67" name="Group 67" descr="Graphic representing one person."/>
          <p:cNvGrpSpPr/>
          <p:nvPr/>
        </p:nvGrpSpPr>
        <p:grpSpPr>
          <a:xfrm>
            <a:off x="11314825" y="7962707"/>
            <a:ext cx="1122075" cy="1122075"/>
            <a:chOff x="0" y="0"/>
            <a:chExt cx="1496100" cy="1496100"/>
          </a:xfrm>
        </p:grpSpPr>
        <p:sp>
          <p:nvSpPr>
            <p:cNvPr id="68" name="Freeform 68"/>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9" name="Freeform 69"/>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grpSp>
        <p:nvGrpSpPr>
          <p:cNvPr id="70" name="Group 70" descr="Graphic representing one person."/>
          <p:cNvGrpSpPr/>
          <p:nvPr/>
        </p:nvGrpSpPr>
        <p:grpSpPr>
          <a:xfrm>
            <a:off x="12969507" y="3255258"/>
            <a:ext cx="1122075" cy="1122075"/>
            <a:chOff x="0" y="0"/>
            <a:chExt cx="1496100" cy="1496100"/>
          </a:xfrm>
        </p:grpSpPr>
        <p:sp>
          <p:nvSpPr>
            <p:cNvPr id="71" name="Freeform 71"/>
            <p:cNvSpPr/>
            <p:nvPr/>
          </p:nvSpPr>
          <p:spPr>
            <a:xfrm>
              <a:off x="0" y="0"/>
              <a:ext cx="1496100" cy="1496100"/>
            </a:xfrm>
            <a:custGeom>
              <a:avLst/>
              <a:gdLst/>
              <a:ahLst/>
              <a:cxnLst/>
              <a:rect l="l" t="t" r="r" b="b"/>
              <a:pathLst>
                <a:path w="1496100" h="1496100">
                  <a:moveTo>
                    <a:pt x="0" y="0"/>
                  </a:moveTo>
                  <a:lnTo>
                    <a:pt x="1496100" y="0"/>
                  </a:lnTo>
                  <a:lnTo>
                    <a:pt x="1496100" y="1496100"/>
                  </a:lnTo>
                  <a:lnTo>
                    <a:pt x="0" y="1496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2" name="Freeform 72"/>
            <p:cNvSpPr/>
            <p:nvPr/>
          </p:nvSpPr>
          <p:spPr>
            <a:xfrm>
              <a:off x="147819" y="107522"/>
              <a:ext cx="1200462" cy="1117397"/>
            </a:xfrm>
            <a:custGeom>
              <a:avLst/>
              <a:gdLst/>
              <a:ahLst/>
              <a:cxnLst/>
              <a:rect l="l" t="t" r="r" b="b"/>
              <a:pathLst>
                <a:path w="1200462" h="1117397">
                  <a:moveTo>
                    <a:pt x="0" y="0"/>
                  </a:moveTo>
                  <a:lnTo>
                    <a:pt x="1200462" y="0"/>
                  </a:lnTo>
                  <a:lnTo>
                    <a:pt x="1200462" y="1117397"/>
                  </a:lnTo>
                  <a:lnTo>
                    <a:pt x="0" y="1117397"/>
                  </a:lnTo>
                  <a:lnTo>
                    <a:pt x="0" y="0"/>
                  </a:lnTo>
                  <a:close/>
                </a:path>
              </a:pathLst>
            </a:custGeom>
            <a:blipFill>
              <a:blip r:embed="rId11">
                <a:extLst>
                  <a:ext uri="{96DAC541-7B7A-43D3-8B79-37D633B846F1}">
                    <asvg:svgBlip xmlns:asvg="http://schemas.microsoft.com/office/drawing/2016/SVG/main" r:embed="rId12"/>
                  </a:ext>
                </a:extLst>
              </a:blip>
              <a:stretch>
                <a:fillRect l="-80541" t="-189901" r="-80530"/>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AB1066-F4E6-64A0-6A75-E32FAE68FB5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Workshop Group Examples</a:t>
            </a:r>
          </a:p>
        </p:txBody>
      </p:sp>
      <p:sp>
        <p:nvSpPr>
          <p:cNvPr id="3" name="TextBox 3"/>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Structuring Class Time</a:t>
            </a:r>
          </a:p>
        </p:txBody>
      </p:sp>
      <p:sp>
        <p:nvSpPr>
          <p:cNvPr id="5" name="TextBox 5"/>
          <p:cNvSpPr txBox="1"/>
          <p:nvPr/>
        </p:nvSpPr>
        <p:spPr>
          <a:xfrm>
            <a:off x="622770" y="1477936"/>
            <a:ext cx="8348664" cy="533400"/>
          </a:xfrm>
          <a:prstGeom prst="rect">
            <a:avLst/>
          </a:prstGeom>
        </p:spPr>
        <p:txBody>
          <a:bodyPr lIns="0" tIns="0" rIns="0" bIns="0" rtlCol="0" anchor="t">
            <a:spAutoFit/>
          </a:bodyPr>
          <a:lstStyle/>
          <a:p>
            <a:pPr>
              <a:lnSpc>
                <a:spcPts val="4200"/>
              </a:lnSpc>
            </a:pPr>
            <a:r>
              <a:rPr lang="en-US" sz="3000">
                <a:solidFill>
                  <a:srgbClr val="2A2E3A"/>
                </a:solidFill>
                <a:latin typeface="Helios"/>
              </a:rPr>
              <a:t>Workshop group variations and tips</a:t>
            </a:r>
          </a:p>
        </p:txBody>
      </p:sp>
      <p:graphicFrame>
        <p:nvGraphicFramePr>
          <p:cNvPr id="2" name="Table 2"/>
          <p:cNvGraphicFramePr>
            <a:graphicFrameLocks noGrp="1"/>
          </p:cNvGraphicFramePr>
          <p:nvPr>
            <p:extLst>
              <p:ext uri="{D42A27DB-BD31-4B8C-83A1-F6EECF244321}">
                <p14:modId xmlns:p14="http://schemas.microsoft.com/office/powerpoint/2010/main" val="4240954600"/>
              </p:ext>
            </p:extLst>
          </p:nvPr>
        </p:nvGraphicFramePr>
        <p:xfrm>
          <a:off x="0" y="2393709"/>
          <a:ext cx="8851181" cy="3626716"/>
        </p:xfrm>
        <a:graphic>
          <a:graphicData uri="http://schemas.openxmlformats.org/drawingml/2006/table">
            <a:tbl>
              <a:tblPr firstRow="1"/>
              <a:tblGrid>
                <a:gridCol w="8851181">
                  <a:extLst>
                    <a:ext uri="{9D8B030D-6E8A-4147-A177-3AD203B41FA5}">
                      <a16:colId xmlns:a16="http://schemas.microsoft.com/office/drawing/2014/main" val="20000"/>
                    </a:ext>
                  </a:extLst>
                </a:gridCol>
              </a:tblGrid>
              <a:tr h="3626716">
                <a:tc>
                  <a:txBody>
                    <a:bodyPr/>
                    <a:lstStyle/>
                    <a:p>
                      <a:pPr algn="ctr">
                        <a:lnSpc>
                          <a:spcPts val="2700"/>
                        </a:lnSpc>
                        <a:defRPr/>
                      </a:pPr>
                      <a:endParaRPr lang="en-US" sz="1100" dirty="0"/>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extLst>
                  <a:ext uri="{0D108BD9-81ED-4DB2-BD59-A6C34878D82A}">
                    <a16:rowId xmlns:a16="http://schemas.microsoft.com/office/drawing/2014/main" val="10000"/>
                  </a:ext>
                </a:extLst>
              </a:tr>
            </a:tbl>
          </a:graphicData>
        </a:graphic>
      </p:graphicFrame>
      <p:sp>
        <p:nvSpPr>
          <p:cNvPr id="12" name="TextBox 12"/>
          <p:cNvSpPr txBox="1"/>
          <p:nvPr/>
        </p:nvSpPr>
        <p:spPr>
          <a:xfrm>
            <a:off x="468282" y="2725230"/>
            <a:ext cx="6399512" cy="431799"/>
          </a:xfrm>
          <a:prstGeom prst="rect">
            <a:avLst/>
          </a:prstGeom>
        </p:spPr>
        <p:txBody>
          <a:bodyPr lIns="0" tIns="0" rIns="0" bIns="0" rtlCol="0" anchor="t">
            <a:spAutoFit/>
          </a:bodyPr>
          <a:lstStyle/>
          <a:p>
            <a:pPr>
              <a:lnSpc>
                <a:spcPts val="3500"/>
              </a:lnSpc>
            </a:pPr>
            <a:r>
              <a:rPr lang="en-US" sz="2500">
                <a:solidFill>
                  <a:srgbClr val="2A2E3A"/>
                </a:solidFill>
                <a:latin typeface="Helios Bold"/>
              </a:rPr>
              <a:t>7 Students </a:t>
            </a:r>
            <a:r>
              <a:rPr lang="en-US" sz="2500">
                <a:solidFill>
                  <a:srgbClr val="2A2E3A"/>
                </a:solidFill>
                <a:latin typeface="Helios"/>
              </a:rPr>
              <a:t> </a:t>
            </a:r>
            <a:r>
              <a:rPr lang="en-US" sz="2500">
                <a:solidFill>
                  <a:srgbClr val="2A2E3A"/>
                </a:solidFill>
                <a:latin typeface="Helios Italics"/>
              </a:rPr>
              <a:t>(1 group of 3; 1 group of 4)</a:t>
            </a:r>
          </a:p>
        </p:txBody>
      </p:sp>
      <p:grpSp>
        <p:nvGrpSpPr>
          <p:cNvPr id="13" name="Group 13" descr="Graphic representing one group of three people and one group of four people."/>
          <p:cNvGrpSpPr/>
          <p:nvPr/>
        </p:nvGrpSpPr>
        <p:grpSpPr>
          <a:xfrm>
            <a:off x="1869078" y="4143424"/>
            <a:ext cx="4807324" cy="764089"/>
            <a:chOff x="0" y="0"/>
            <a:chExt cx="6409765" cy="1018786"/>
          </a:xfrm>
        </p:grpSpPr>
        <p:sp>
          <p:nvSpPr>
            <p:cNvPr id="14" name="Freeform 14"/>
            <p:cNvSpPr/>
            <p:nvPr/>
          </p:nvSpPr>
          <p:spPr>
            <a:xfrm>
              <a:off x="0" y="0"/>
              <a:ext cx="1925540" cy="1018786"/>
            </a:xfrm>
            <a:custGeom>
              <a:avLst/>
              <a:gdLst/>
              <a:ahLst/>
              <a:cxnLst/>
              <a:rect l="l" t="t" r="r" b="b"/>
              <a:pathLst>
                <a:path w="1925540" h="1018786">
                  <a:moveTo>
                    <a:pt x="0" y="0"/>
                  </a:moveTo>
                  <a:lnTo>
                    <a:pt x="1925540" y="0"/>
                  </a:lnTo>
                  <a:lnTo>
                    <a:pt x="1925540" y="1018786"/>
                  </a:lnTo>
                  <a:lnTo>
                    <a:pt x="0" y="10187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4484225" y="0"/>
              <a:ext cx="1925540" cy="1018786"/>
            </a:xfrm>
            <a:custGeom>
              <a:avLst/>
              <a:gdLst/>
              <a:ahLst/>
              <a:cxnLst/>
              <a:rect l="l" t="t" r="r" b="b"/>
              <a:pathLst>
                <a:path w="1925540" h="1018786">
                  <a:moveTo>
                    <a:pt x="0" y="0"/>
                  </a:moveTo>
                  <a:lnTo>
                    <a:pt x="1925540" y="0"/>
                  </a:lnTo>
                  <a:lnTo>
                    <a:pt x="1925540" y="1018786"/>
                  </a:lnTo>
                  <a:lnTo>
                    <a:pt x="0" y="10187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3371959" y="0"/>
              <a:ext cx="1922446" cy="1018786"/>
            </a:xfrm>
            <a:custGeom>
              <a:avLst/>
              <a:gdLst/>
              <a:ahLst/>
              <a:cxnLst/>
              <a:rect l="l" t="t" r="r" b="b"/>
              <a:pathLst>
                <a:path w="1922446" h="1018786">
                  <a:moveTo>
                    <a:pt x="0" y="0"/>
                  </a:moveTo>
                  <a:lnTo>
                    <a:pt x="1922446" y="0"/>
                  </a:lnTo>
                  <a:lnTo>
                    <a:pt x="1922446" y="1018786"/>
                  </a:lnTo>
                  <a:lnTo>
                    <a:pt x="0" y="1018786"/>
                  </a:lnTo>
                  <a:lnTo>
                    <a:pt x="0" y="0"/>
                  </a:lnTo>
                  <a:close/>
                </a:path>
              </a:pathLst>
            </a:custGeom>
            <a:blipFill>
              <a:blip r:embed="rId5"/>
              <a:stretch>
                <a:fillRect/>
              </a:stretch>
            </a:blipFill>
          </p:spPr>
        </p:sp>
      </p:grpSp>
      <p:graphicFrame>
        <p:nvGraphicFramePr>
          <p:cNvPr id="4" name="Table 4"/>
          <p:cNvGraphicFramePr>
            <a:graphicFrameLocks noGrp="1"/>
          </p:cNvGraphicFramePr>
          <p:nvPr>
            <p:extLst>
              <p:ext uri="{D42A27DB-BD31-4B8C-83A1-F6EECF244321}">
                <p14:modId xmlns:p14="http://schemas.microsoft.com/office/powerpoint/2010/main" val="1778364869"/>
              </p:ext>
            </p:extLst>
          </p:nvPr>
        </p:nvGraphicFramePr>
        <p:xfrm>
          <a:off x="0" y="6641933"/>
          <a:ext cx="8851181" cy="3626716"/>
        </p:xfrm>
        <a:graphic>
          <a:graphicData uri="http://schemas.openxmlformats.org/drawingml/2006/table">
            <a:tbl>
              <a:tblPr firstRow="1"/>
              <a:tblGrid>
                <a:gridCol w="8851181">
                  <a:extLst>
                    <a:ext uri="{9D8B030D-6E8A-4147-A177-3AD203B41FA5}">
                      <a16:colId xmlns:a16="http://schemas.microsoft.com/office/drawing/2014/main" val="20000"/>
                    </a:ext>
                  </a:extLst>
                </a:gridCol>
              </a:tblGrid>
              <a:tr h="3626716">
                <a:tc>
                  <a:txBody>
                    <a:bodyPr/>
                    <a:lstStyle/>
                    <a:p>
                      <a:pPr algn="ctr">
                        <a:lnSpc>
                          <a:spcPts val="2700"/>
                        </a:lnSpc>
                        <a:defRPr/>
                      </a:pPr>
                      <a:endParaRPr lang="en-US" sz="1100" dirty="0"/>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extLst>
                  <a:ext uri="{0D108BD9-81ED-4DB2-BD59-A6C34878D82A}">
                    <a16:rowId xmlns:a16="http://schemas.microsoft.com/office/drawing/2014/main" val="10000"/>
                  </a:ext>
                </a:extLst>
              </a:tr>
            </a:tbl>
          </a:graphicData>
        </a:graphic>
      </p:graphicFrame>
      <p:sp>
        <p:nvSpPr>
          <p:cNvPr id="6" name="TextBox 6"/>
          <p:cNvSpPr txBox="1"/>
          <p:nvPr/>
        </p:nvSpPr>
        <p:spPr>
          <a:xfrm>
            <a:off x="468282" y="6982450"/>
            <a:ext cx="4420163" cy="431799"/>
          </a:xfrm>
          <a:prstGeom prst="rect">
            <a:avLst/>
          </a:prstGeom>
        </p:spPr>
        <p:txBody>
          <a:bodyPr lIns="0" tIns="0" rIns="0" bIns="0" rtlCol="0" anchor="t">
            <a:spAutoFit/>
          </a:bodyPr>
          <a:lstStyle/>
          <a:p>
            <a:pPr>
              <a:lnSpc>
                <a:spcPts val="3500"/>
              </a:lnSpc>
            </a:pPr>
            <a:r>
              <a:rPr lang="en-US" sz="2500">
                <a:solidFill>
                  <a:srgbClr val="2A2E3A"/>
                </a:solidFill>
                <a:latin typeface="Helios Bold"/>
              </a:rPr>
              <a:t>15 Students  </a:t>
            </a:r>
            <a:r>
              <a:rPr lang="en-US" sz="2500">
                <a:solidFill>
                  <a:srgbClr val="2A2E3A"/>
                </a:solidFill>
                <a:latin typeface="Helios Italics"/>
              </a:rPr>
              <a:t>(5 groups of 3)</a:t>
            </a:r>
          </a:p>
        </p:txBody>
      </p:sp>
      <p:sp>
        <p:nvSpPr>
          <p:cNvPr id="7" name="Freeform 7" descr="Graphic representing three people."/>
          <p:cNvSpPr/>
          <p:nvPr/>
        </p:nvSpPr>
        <p:spPr>
          <a:xfrm>
            <a:off x="4983584" y="7856201"/>
            <a:ext cx="1444155" cy="764089"/>
          </a:xfrm>
          <a:custGeom>
            <a:avLst/>
            <a:gdLst/>
            <a:ahLst/>
            <a:cxnLst/>
            <a:rect l="l" t="t" r="r" b="b"/>
            <a:pathLst>
              <a:path w="1444155" h="764089">
                <a:moveTo>
                  <a:pt x="0" y="0"/>
                </a:moveTo>
                <a:lnTo>
                  <a:pt x="1444155" y="0"/>
                </a:lnTo>
                <a:lnTo>
                  <a:pt x="1444155" y="764089"/>
                </a:lnTo>
                <a:lnTo>
                  <a:pt x="0" y="7640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descr="Graphic representing three people."/>
          <p:cNvSpPr/>
          <p:nvPr/>
        </p:nvSpPr>
        <p:spPr>
          <a:xfrm>
            <a:off x="6197932" y="9114551"/>
            <a:ext cx="1444155" cy="764089"/>
          </a:xfrm>
          <a:custGeom>
            <a:avLst/>
            <a:gdLst/>
            <a:ahLst/>
            <a:cxnLst/>
            <a:rect l="l" t="t" r="r" b="b"/>
            <a:pathLst>
              <a:path w="1444155" h="764089">
                <a:moveTo>
                  <a:pt x="0" y="0"/>
                </a:moveTo>
                <a:lnTo>
                  <a:pt x="1444156" y="0"/>
                </a:lnTo>
                <a:lnTo>
                  <a:pt x="1444156" y="764090"/>
                </a:lnTo>
                <a:lnTo>
                  <a:pt x="0" y="764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descr="Graphic representing three people."/>
          <p:cNvSpPr/>
          <p:nvPr/>
        </p:nvSpPr>
        <p:spPr>
          <a:xfrm>
            <a:off x="2583149" y="7856201"/>
            <a:ext cx="1444155" cy="764089"/>
          </a:xfrm>
          <a:custGeom>
            <a:avLst/>
            <a:gdLst/>
            <a:ahLst/>
            <a:cxnLst/>
            <a:rect l="l" t="t" r="r" b="b"/>
            <a:pathLst>
              <a:path w="1444155" h="764089">
                <a:moveTo>
                  <a:pt x="0" y="0"/>
                </a:moveTo>
                <a:lnTo>
                  <a:pt x="1444156" y="0"/>
                </a:lnTo>
                <a:lnTo>
                  <a:pt x="1444156" y="764089"/>
                </a:lnTo>
                <a:lnTo>
                  <a:pt x="0" y="7640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descr="Graphic representing three people."/>
          <p:cNvSpPr/>
          <p:nvPr/>
        </p:nvSpPr>
        <p:spPr>
          <a:xfrm>
            <a:off x="3763177" y="9114551"/>
            <a:ext cx="1444155" cy="764089"/>
          </a:xfrm>
          <a:custGeom>
            <a:avLst/>
            <a:gdLst/>
            <a:ahLst/>
            <a:cxnLst/>
            <a:rect l="l" t="t" r="r" b="b"/>
            <a:pathLst>
              <a:path w="1444155" h="764089">
                <a:moveTo>
                  <a:pt x="0" y="0"/>
                </a:moveTo>
                <a:lnTo>
                  <a:pt x="1444155" y="0"/>
                </a:lnTo>
                <a:lnTo>
                  <a:pt x="1444155" y="764090"/>
                </a:lnTo>
                <a:lnTo>
                  <a:pt x="0" y="764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descr="Graphic representing three people."/>
          <p:cNvSpPr/>
          <p:nvPr/>
        </p:nvSpPr>
        <p:spPr>
          <a:xfrm>
            <a:off x="1329347" y="9114551"/>
            <a:ext cx="1444155" cy="764089"/>
          </a:xfrm>
          <a:custGeom>
            <a:avLst/>
            <a:gdLst/>
            <a:ahLst/>
            <a:cxnLst/>
            <a:rect l="l" t="t" r="r" b="b"/>
            <a:pathLst>
              <a:path w="1444155" h="764089">
                <a:moveTo>
                  <a:pt x="0" y="0"/>
                </a:moveTo>
                <a:lnTo>
                  <a:pt x="1444155" y="0"/>
                </a:lnTo>
                <a:lnTo>
                  <a:pt x="1444155" y="764090"/>
                </a:lnTo>
                <a:lnTo>
                  <a:pt x="0" y="764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17" name="Table 17"/>
          <p:cNvGraphicFramePr>
            <a:graphicFrameLocks noGrp="1"/>
          </p:cNvGraphicFramePr>
          <p:nvPr>
            <p:extLst>
              <p:ext uri="{D42A27DB-BD31-4B8C-83A1-F6EECF244321}">
                <p14:modId xmlns:p14="http://schemas.microsoft.com/office/powerpoint/2010/main" val="584935585"/>
              </p:ext>
            </p:extLst>
          </p:nvPr>
        </p:nvGraphicFramePr>
        <p:xfrm>
          <a:off x="9436819" y="2412060"/>
          <a:ext cx="8851181" cy="3626716"/>
        </p:xfrm>
        <a:graphic>
          <a:graphicData uri="http://schemas.openxmlformats.org/drawingml/2006/table">
            <a:tbl>
              <a:tblPr firstRow="1"/>
              <a:tblGrid>
                <a:gridCol w="8851181">
                  <a:extLst>
                    <a:ext uri="{9D8B030D-6E8A-4147-A177-3AD203B41FA5}">
                      <a16:colId xmlns:a16="http://schemas.microsoft.com/office/drawing/2014/main" val="20000"/>
                    </a:ext>
                  </a:extLst>
                </a:gridCol>
              </a:tblGrid>
              <a:tr h="3626716">
                <a:tc>
                  <a:txBody>
                    <a:bodyPr/>
                    <a:lstStyle/>
                    <a:p>
                      <a:pPr algn="ctr">
                        <a:lnSpc>
                          <a:spcPts val="2700"/>
                        </a:lnSpc>
                        <a:defRPr/>
                      </a:pPr>
                      <a:endParaRPr lang="en-US" sz="1100" dirty="0"/>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9928401" y="2725230"/>
            <a:ext cx="6399512" cy="431799"/>
          </a:xfrm>
          <a:prstGeom prst="rect">
            <a:avLst/>
          </a:prstGeom>
        </p:spPr>
        <p:txBody>
          <a:bodyPr lIns="0" tIns="0" rIns="0" bIns="0" rtlCol="0" anchor="t">
            <a:spAutoFit/>
          </a:bodyPr>
          <a:lstStyle/>
          <a:p>
            <a:pPr>
              <a:lnSpc>
                <a:spcPts val="3500"/>
              </a:lnSpc>
            </a:pPr>
            <a:r>
              <a:rPr lang="en-US" sz="2500">
                <a:solidFill>
                  <a:srgbClr val="2A2E3A"/>
                </a:solidFill>
                <a:latin typeface="Helios Bold"/>
              </a:rPr>
              <a:t>10 Students </a:t>
            </a:r>
            <a:r>
              <a:rPr lang="en-US" sz="2500">
                <a:solidFill>
                  <a:srgbClr val="2A2E3A"/>
                </a:solidFill>
                <a:latin typeface="Helios"/>
              </a:rPr>
              <a:t> </a:t>
            </a:r>
            <a:r>
              <a:rPr lang="en-US" sz="2500">
                <a:solidFill>
                  <a:srgbClr val="2A2E3A"/>
                </a:solidFill>
                <a:latin typeface="Helios Italics"/>
              </a:rPr>
              <a:t>(2 groups of 3; 1 group of 4)</a:t>
            </a:r>
          </a:p>
        </p:txBody>
      </p:sp>
      <p:grpSp>
        <p:nvGrpSpPr>
          <p:cNvPr id="20" name="Group 20" descr="Graphic representing two groups of three people and one group of four people."/>
          <p:cNvGrpSpPr/>
          <p:nvPr/>
        </p:nvGrpSpPr>
        <p:grpSpPr>
          <a:xfrm>
            <a:off x="12210425" y="3662449"/>
            <a:ext cx="3844590" cy="1909179"/>
            <a:chOff x="0" y="0"/>
            <a:chExt cx="5126119" cy="2545572"/>
          </a:xfrm>
        </p:grpSpPr>
        <p:sp>
          <p:nvSpPr>
            <p:cNvPr id="21" name="Freeform 21"/>
            <p:cNvSpPr/>
            <p:nvPr/>
          </p:nvSpPr>
          <p:spPr>
            <a:xfrm>
              <a:off x="3200579" y="0"/>
              <a:ext cx="1925540" cy="1018786"/>
            </a:xfrm>
            <a:custGeom>
              <a:avLst/>
              <a:gdLst/>
              <a:ahLst/>
              <a:cxnLst/>
              <a:rect l="l" t="t" r="r" b="b"/>
              <a:pathLst>
                <a:path w="1925540" h="1018786">
                  <a:moveTo>
                    <a:pt x="0" y="0"/>
                  </a:moveTo>
                  <a:lnTo>
                    <a:pt x="1925540" y="0"/>
                  </a:lnTo>
                  <a:lnTo>
                    <a:pt x="1925540" y="1018786"/>
                  </a:lnTo>
                  <a:lnTo>
                    <a:pt x="0" y="10187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0" y="0"/>
              <a:ext cx="1925540" cy="1018786"/>
            </a:xfrm>
            <a:custGeom>
              <a:avLst/>
              <a:gdLst/>
              <a:ahLst/>
              <a:cxnLst/>
              <a:rect l="l" t="t" r="r" b="b"/>
              <a:pathLst>
                <a:path w="1925540" h="1018786">
                  <a:moveTo>
                    <a:pt x="0" y="0"/>
                  </a:moveTo>
                  <a:lnTo>
                    <a:pt x="1925540" y="0"/>
                  </a:lnTo>
                  <a:lnTo>
                    <a:pt x="1925540" y="1018786"/>
                  </a:lnTo>
                  <a:lnTo>
                    <a:pt x="0" y="10187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2016086" y="1526786"/>
              <a:ext cx="1925540" cy="1018786"/>
            </a:xfrm>
            <a:custGeom>
              <a:avLst/>
              <a:gdLst/>
              <a:ahLst/>
              <a:cxnLst/>
              <a:rect l="l" t="t" r="r" b="b"/>
              <a:pathLst>
                <a:path w="1925540" h="1018786">
                  <a:moveTo>
                    <a:pt x="0" y="0"/>
                  </a:moveTo>
                  <a:lnTo>
                    <a:pt x="1925541" y="0"/>
                  </a:lnTo>
                  <a:lnTo>
                    <a:pt x="1925541" y="1018786"/>
                  </a:lnTo>
                  <a:lnTo>
                    <a:pt x="0" y="10187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4" name="Freeform 24"/>
            <p:cNvSpPr/>
            <p:nvPr/>
          </p:nvSpPr>
          <p:spPr>
            <a:xfrm>
              <a:off x="903821" y="1526786"/>
              <a:ext cx="1922446" cy="1018786"/>
            </a:xfrm>
            <a:custGeom>
              <a:avLst/>
              <a:gdLst/>
              <a:ahLst/>
              <a:cxnLst/>
              <a:rect l="l" t="t" r="r" b="b"/>
              <a:pathLst>
                <a:path w="1922446" h="1018786">
                  <a:moveTo>
                    <a:pt x="0" y="0"/>
                  </a:moveTo>
                  <a:lnTo>
                    <a:pt x="1922446" y="0"/>
                  </a:lnTo>
                  <a:lnTo>
                    <a:pt x="1922446" y="1018786"/>
                  </a:lnTo>
                  <a:lnTo>
                    <a:pt x="0" y="1018786"/>
                  </a:lnTo>
                  <a:lnTo>
                    <a:pt x="0" y="0"/>
                  </a:lnTo>
                  <a:close/>
                </a:path>
              </a:pathLst>
            </a:custGeom>
            <a:blipFill>
              <a:blip r:embed="rId5"/>
              <a:stretch>
                <a:fillRect/>
              </a:stretch>
            </a:blipFill>
          </p:spPr>
        </p:sp>
      </p:grpSp>
      <p:graphicFrame>
        <p:nvGraphicFramePr>
          <p:cNvPr id="18" name="Table 18"/>
          <p:cNvGraphicFramePr>
            <a:graphicFrameLocks noGrp="1"/>
          </p:cNvGraphicFramePr>
          <p:nvPr>
            <p:extLst>
              <p:ext uri="{D42A27DB-BD31-4B8C-83A1-F6EECF244321}">
                <p14:modId xmlns:p14="http://schemas.microsoft.com/office/powerpoint/2010/main" val="1425685880"/>
              </p:ext>
            </p:extLst>
          </p:nvPr>
        </p:nvGraphicFramePr>
        <p:xfrm>
          <a:off x="9436819" y="6660284"/>
          <a:ext cx="8851181" cy="3626716"/>
        </p:xfrm>
        <a:graphic>
          <a:graphicData uri="http://schemas.openxmlformats.org/drawingml/2006/table">
            <a:tbl>
              <a:tblPr firstRow="1"/>
              <a:tblGrid>
                <a:gridCol w="8851181">
                  <a:extLst>
                    <a:ext uri="{9D8B030D-6E8A-4147-A177-3AD203B41FA5}">
                      <a16:colId xmlns:a16="http://schemas.microsoft.com/office/drawing/2014/main" val="20000"/>
                    </a:ext>
                  </a:extLst>
                </a:gridCol>
              </a:tblGrid>
              <a:tr h="3626716">
                <a:tc>
                  <a:txBody>
                    <a:bodyPr/>
                    <a:lstStyle/>
                    <a:p>
                      <a:pPr algn="ctr">
                        <a:lnSpc>
                          <a:spcPts val="2700"/>
                        </a:lnSpc>
                        <a:defRPr/>
                      </a:pPr>
                      <a:endParaRPr lang="en-US" sz="1100" dirty="0"/>
                    </a:p>
                  </a:txBody>
                  <a:tcPr marL="190500" marR="190500" marT="190500" marB="190500">
                    <a:lnL w="0" cap="flat" cmpd="sng" algn="ctr">
                      <a:solidFill>
                        <a:srgbClr val="F4F4F4"/>
                      </a:solidFill>
                      <a:prstDash val="solid"/>
                      <a:round/>
                      <a:headEnd type="none" w="med" len="med"/>
                      <a:tailEnd type="none" w="med" len="med"/>
                    </a:lnL>
                    <a:lnR w="0" cap="flat" cmpd="sng" algn="ctr">
                      <a:solidFill>
                        <a:srgbClr val="F4F4F4"/>
                      </a:solidFill>
                      <a:prstDash val="solid"/>
                      <a:round/>
                      <a:headEnd type="none" w="med" len="med"/>
                      <a:tailEnd type="none" w="med" len="med"/>
                    </a:lnR>
                    <a:lnT w="0" cap="flat" cmpd="sng" algn="ctr">
                      <a:solidFill>
                        <a:srgbClr val="F4F4F4"/>
                      </a:solidFill>
                      <a:prstDash val="solid"/>
                      <a:round/>
                      <a:headEnd type="none" w="med" len="med"/>
                      <a:tailEnd type="none" w="med" len="med"/>
                    </a:lnT>
                    <a:lnB w="0" cap="flat" cmpd="sng" algn="ctr">
                      <a:solidFill>
                        <a:srgbClr val="F4F4F4"/>
                      </a:solidFill>
                      <a:prstDash val="solid"/>
                      <a:round/>
                      <a:headEnd type="none" w="med" len="med"/>
                      <a:tailEnd type="none" w="med" len="med"/>
                    </a:lnB>
                    <a:solidFill>
                      <a:srgbClr val="F4F4F4"/>
                    </a:solidFill>
                  </a:tcPr>
                </a:tc>
                <a:extLst>
                  <a:ext uri="{0D108BD9-81ED-4DB2-BD59-A6C34878D82A}">
                    <a16:rowId xmlns:a16="http://schemas.microsoft.com/office/drawing/2014/main" val="10000"/>
                  </a:ext>
                </a:extLst>
              </a:tr>
            </a:tbl>
          </a:graphicData>
        </a:graphic>
      </p:graphicFrame>
      <p:sp>
        <p:nvSpPr>
          <p:cNvPr id="25" name="TextBox 25"/>
          <p:cNvSpPr txBox="1"/>
          <p:nvPr/>
        </p:nvSpPr>
        <p:spPr>
          <a:xfrm>
            <a:off x="10150646" y="6982450"/>
            <a:ext cx="6399512" cy="431799"/>
          </a:xfrm>
          <a:prstGeom prst="rect">
            <a:avLst/>
          </a:prstGeom>
        </p:spPr>
        <p:txBody>
          <a:bodyPr lIns="0" tIns="0" rIns="0" bIns="0" rtlCol="0" anchor="t">
            <a:spAutoFit/>
          </a:bodyPr>
          <a:lstStyle/>
          <a:p>
            <a:pPr>
              <a:lnSpc>
                <a:spcPts val="3500"/>
              </a:lnSpc>
            </a:pPr>
            <a:r>
              <a:rPr lang="en-US" sz="2500">
                <a:solidFill>
                  <a:srgbClr val="2A2E3A"/>
                </a:solidFill>
                <a:latin typeface="Helios Bold"/>
              </a:rPr>
              <a:t>Tips to Consider</a:t>
            </a:r>
          </a:p>
        </p:txBody>
      </p:sp>
      <p:sp>
        <p:nvSpPr>
          <p:cNvPr id="26" name="TextBox 26"/>
          <p:cNvSpPr txBox="1"/>
          <p:nvPr/>
        </p:nvSpPr>
        <p:spPr>
          <a:xfrm>
            <a:off x="9928401" y="7659351"/>
            <a:ext cx="7870865" cy="2143125"/>
          </a:xfrm>
          <a:prstGeom prst="rect">
            <a:avLst/>
          </a:prstGeom>
        </p:spPr>
        <p:txBody>
          <a:bodyPr lIns="0" tIns="0" rIns="0" bIns="0" rtlCol="0" anchor="t">
            <a:spAutoFit/>
          </a:bodyPr>
          <a:lstStyle/>
          <a:p>
            <a:pPr marL="431807" lvl="1" indent="-215904">
              <a:lnSpc>
                <a:spcPts val="2400"/>
              </a:lnSpc>
              <a:buFont typeface="Arial"/>
              <a:buChar char="•"/>
            </a:pPr>
            <a:r>
              <a:rPr lang="en-US" sz="2000">
                <a:solidFill>
                  <a:srgbClr val="2A2E3A"/>
                </a:solidFill>
                <a:latin typeface="Helios"/>
              </a:rPr>
              <a:t>Determine how many students need to workshop each week to allow all students equal opportunities; exclude first and last weeks</a:t>
            </a:r>
          </a:p>
          <a:p>
            <a:pPr>
              <a:lnSpc>
                <a:spcPts val="2400"/>
              </a:lnSpc>
            </a:pPr>
            <a:endParaRPr lang="en-US" sz="2000">
              <a:solidFill>
                <a:srgbClr val="2A2E3A"/>
              </a:solidFill>
              <a:latin typeface="Helios"/>
            </a:endParaRPr>
          </a:p>
          <a:p>
            <a:pPr marL="431807" lvl="1" indent="-215904">
              <a:lnSpc>
                <a:spcPts val="2400"/>
              </a:lnSpc>
              <a:buFont typeface="Arial"/>
              <a:buChar char="•"/>
            </a:pPr>
            <a:r>
              <a:rPr lang="en-US" sz="2000">
                <a:solidFill>
                  <a:srgbClr val="2A2E3A"/>
                </a:solidFill>
                <a:latin typeface="Helios"/>
              </a:rPr>
              <a:t>Post a workshop sign-up sheet in advance</a:t>
            </a:r>
          </a:p>
          <a:p>
            <a:pPr>
              <a:lnSpc>
                <a:spcPts val="2400"/>
              </a:lnSpc>
            </a:pPr>
            <a:endParaRPr lang="en-US" sz="2000">
              <a:solidFill>
                <a:srgbClr val="2A2E3A"/>
              </a:solidFill>
              <a:latin typeface="Helios"/>
            </a:endParaRPr>
          </a:p>
          <a:p>
            <a:pPr marL="431807" lvl="1" indent="-215904">
              <a:lnSpc>
                <a:spcPts val="2400"/>
              </a:lnSpc>
              <a:buFont typeface="Arial"/>
              <a:buChar char="•"/>
            </a:pPr>
            <a:r>
              <a:rPr lang="en-US" sz="2000">
                <a:solidFill>
                  <a:srgbClr val="2A2E3A"/>
                </a:solidFill>
                <a:latin typeface="Helios"/>
              </a:rPr>
              <a:t>Swap out: Have students who share their work first one week share their work later in a future workshop</a:t>
            </a:r>
          </a:p>
        </p:txBody>
      </p:sp>
      <p:grpSp>
        <p:nvGrpSpPr>
          <p:cNvPr id="27" name="Group 27">
            <a:extLst>
              <a:ext uri="{C183D7F6-B498-43B3-948B-1728B52AA6E4}">
                <adec:decorative xmlns:adec="http://schemas.microsoft.com/office/drawing/2017/decorative" val="1"/>
              </a:ext>
            </a:extLst>
          </p:cNvPr>
          <p:cNvGrpSpPr/>
          <p:nvPr/>
        </p:nvGrpSpPr>
        <p:grpSpPr>
          <a:xfrm>
            <a:off x="9683784" y="7036315"/>
            <a:ext cx="368079" cy="368079"/>
            <a:chOff x="0" y="0"/>
            <a:chExt cx="490772" cy="490772"/>
          </a:xfrm>
        </p:grpSpPr>
        <p:grpSp>
          <p:nvGrpSpPr>
            <p:cNvPr id="28" name="Group 28"/>
            <p:cNvGrpSpPr/>
            <p:nvPr/>
          </p:nvGrpSpPr>
          <p:grpSpPr>
            <a:xfrm>
              <a:off x="0" y="0"/>
              <a:ext cx="490772" cy="490772"/>
              <a:chOff x="0" y="0"/>
              <a:chExt cx="556826" cy="556826"/>
            </a:xfrm>
          </p:grpSpPr>
          <p:sp>
            <p:nvSpPr>
              <p:cNvPr id="29" name="Freeform 29"/>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8BB8E8"/>
              </a:solidFill>
            </p:spPr>
          </p:sp>
          <p:sp>
            <p:nvSpPr>
              <p:cNvPr id="30" name="TextBox 30"/>
              <p:cNvSpPr txBox="1"/>
              <p:nvPr/>
            </p:nvSpPr>
            <p:spPr>
              <a:xfrm>
                <a:off x="76200" y="19050"/>
                <a:ext cx="660400" cy="717550"/>
              </a:xfrm>
              <a:prstGeom prst="rect">
                <a:avLst/>
              </a:prstGeom>
            </p:spPr>
            <p:txBody>
              <a:bodyPr lIns="0" tIns="0" rIns="0" bIns="0" rtlCol="0" anchor="ctr"/>
              <a:lstStyle/>
              <a:p>
                <a:pPr algn="ctr">
                  <a:lnSpc>
                    <a:spcPts val="3920"/>
                  </a:lnSpc>
                </a:pPr>
                <a:endParaRPr/>
              </a:p>
            </p:txBody>
          </p:sp>
        </p:grpSp>
        <p:sp>
          <p:nvSpPr>
            <p:cNvPr id="31" name="Freeform 31"/>
            <p:cNvSpPr/>
            <p:nvPr/>
          </p:nvSpPr>
          <p:spPr>
            <a:xfrm>
              <a:off x="93079" y="73773"/>
              <a:ext cx="304614" cy="343227"/>
            </a:xfrm>
            <a:custGeom>
              <a:avLst/>
              <a:gdLst/>
              <a:ahLst/>
              <a:cxnLst/>
              <a:rect l="l" t="t" r="r" b="b"/>
              <a:pathLst>
                <a:path w="304614" h="343227">
                  <a:moveTo>
                    <a:pt x="0" y="0"/>
                  </a:moveTo>
                  <a:lnTo>
                    <a:pt x="304614" y="0"/>
                  </a:lnTo>
                  <a:lnTo>
                    <a:pt x="304614" y="343226"/>
                  </a:lnTo>
                  <a:lnTo>
                    <a:pt x="0" y="3432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AAE3144-3C0E-9542-A5F7-070F07523B90}"/>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solidFill>
                  <a:srgbClr val="ECECEC"/>
                </a:solidFill>
              </a:rPr>
              <a:t>Structuring Class Time Key Takeaways</a:t>
            </a:r>
          </a:p>
        </p:txBody>
      </p:sp>
      <p:sp>
        <p:nvSpPr>
          <p:cNvPr id="21" name="TextBox 21"/>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Structuring Class Time</a:t>
            </a:r>
          </a:p>
        </p:txBody>
      </p:sp>
      <p:sp>
        <p:nvSpPr>
          <p:cNvPr id="19" name="TextBox 19"/>
          <p:cNvSpPr txBox="1"/>
          <p:nvPr/>
        </p:nvSpPr>
        <p:spPr>
          <a:xfrm>
            <a:off x="6518978" y="1668507"/>
            <a:ext cx="5362146" cy="1285875"/>
          </a:xfrm>
          <a:prstGeom prst="rect">
            <a:avLst/>
          </a:prstGeom>
        </p:spPr>
        <p:txBody>
          <a:bodyPr lIns="0" tIns="0" rIns="0" bIns="0" rtlCol="0" anchor="t">
            <a:spAutoFit/>
          </a:bodyPr>
          <a:lstStyle/>
          <a:p>
            <a:pPr marL="0" lvl="0" indent="0">
              <a:lnSpc>
                <a:spcPts val="10500"/>
              </a:lnSpc>
              <a:spcBef>
                <a:spcPct val="0"/>
              </a:spcBef>
            </a:pPr>
            <a:r>
              <a:rPr lang="en-US" sz="7500">
                <a:solidFill>
                  <a:srgbClr val="005587"/>
                </a:solidFill>
                <a:latin typeface="Brittany"/>
              </a:rPr>
              <a:t>Key Takeaways</a:t>
            </a:r>
          </a:p>
        </p:txBody>
      </p:sp>
      <p:sp>
        <p:nvSpPr>
          <p:cNvPr id="2" name="Freeform 2">
            <a:extLst>
              <a:ext uri="{C183D7F6-B498-43B3-948B-1728B52AA6E4}">
                <adec:decorative xmlns:adec="http://schemas.microsoft.com/office/drawing/2017/decorative" val="1"/>
              </a:ext>
            </a:extLst>
          </p:cNvPr>
          <p:cNvSpPr/>
          <p:nvPr/>
        </p:nvSpPr>
        <p:spPr>
          <a:xfrm>
            <a:off x="5253195" y="4060109"/>
            <a:ext cx="2531565" cy="2531565"/>
          </a:xfrm>
          <a:custGeom>
            <a:avLst/>
            <a:gdLst/>
            <a:ahLst/>
            <a:cxnLst/>
            <a:rect l="l" t="t" r="r" b="b"/>
            <a:pathLst>
              <a:path w="2531565" h="2531565">
                <a:moveTo>
                  <a:pt x="0" y="0"/>
                </a:moveTo>
                <a:lnTo>
                  <a:pt x="2531565" y="0"/>
                </a:lnTo>
                <a:lnTo>
                  <a:pt x="2531565" y="2531566"/>
                </a:lnTo>
                <a:lnTo>
                  <a:pt x="0" y="253156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3" name="Group 3">
            <a:extLst>
              <a:ext uri="{C183D7F6-B498-43B3-948B-1728B52AA6E4}">
                <adec:decorative xmlns:adec="http://schemas.microsoft.com/office/drawing/2017/decorative" val="1"/>
              </a:ext>
            </a:extLst>
          </p:cNvPr>
          <p:cNvGrpSpPr/>
          <p:nvPr/>
        </p:nvGrpSpPr>
        <p:grpSpPr>
          <a:xfrm>
            <a:off x="5478884" y="4285799"/>
            <a:ext cx="2080186" cy="2080186"/>
            <a:chOff x="0" y="0"/>
            <a:chExt cx="812800" cy="812800"/>
          </a:xfrm>
        </p:grpSpPr>
        <p:sp>
          <p:nvSpPr>
            <p:cNvPr id="4" name="Freeform 4"/>
            <p:cNvSpPr/>
            <p:nvPr/>
          </p:nvSpPr>
          <p:spPr>
            <a:xfrm>
              <a:off x="47130" y="47130"/>
              <a:ext cx="718541" cy="718541"/>
            </a:xfrm>
            <a:custGeom>
              <a:avLst/>
              <a:gdLst/>
              <a:ahLst/>
              <a:cxnLst/>
              <a:rect l="l" t="t" r="r" b="b"/>
              <a:pathLst>
                <a:path w="718541" h="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005587"/>
            </a:solidFill>
          </p:spPr>
        </p:sp>
        <p:sp>
          <p:nvSpPr>
            <p:cNvPr id="5" name="TextBox 5"/>
            <p:cNvSpPr txBox="1"/>
            <p:nvPr/>
          </p:nvSpPr>
          <p:spPr>
            <a:xfrm>
              <a:off x="139700" y="73025"/>
              <a:ext cx="533400" cy="600075"/>
            </a:xfrm>
            <a:prstGeom prst="rect">
              <a:avLst/>
            </a:prstGeom>
          </p:spPr>
          <p:txBody>
            <a:bodyPr lIns="50800" tIns="50800" rIns="50800" bIns="50800" rtlCol="0" anchor="ctr"/>
            <a:lstStyle/>
            <a:p>
              <a:pPr algn="ctr">
                <a:lnSpc>
                  <a:spcPts val="4199"/>
                </a:lnSpc>
              </a:pPr>
              <a:endParaRPr/>
            </a:p>
          </p:txBody>
        </p:sp>
      </p:grpSp>
      <p:sp>
        <p:nvSpPr>
          <p:cNvPr id="6" name="AutoShape 6">
            <a:extLst>
              <a:ext uri="{C183D7F6-B498-43B3-948B-1728B52AA6E4}">
                <adec:decorative xmlns:adec="http://schemas.microsoft.com/office/drawing/2017/decorative" val="1"/>
              </a:ext>
            </a:extLst>
          </p:cNvPr>
          <p:cNvSpPr/>
          <p:nvPr/>
        </p:nvSpPr>
        <p:spPr>
          <a:xfrm>
            <a:off x="7784760" y="5325892"/>
            <a:ext cx="2830580" cy="0"/>
          </a:xfrm>
          <a:prstGeom prst="line">
            <a:avLst/>
          </a:prstGeom>
          <a:ln w="38100" cap="flat">
            <a:solidFill>
              <a:srgbClr val="F4F4F4"/>
            </a:solidFill>
            <a:prstDash val="solid"/>
            <a:headEnd type="none" w="sm" len="sm"/>
            <a:tailEnd type="none" w="sm" len="sm"/>
          </a:ln>
        </p:spPr>
      </p:sp>
      <p:sp>
        <p:nvSpPr>
          <p:cNvPr id="7" name="TextBox 7"/>
          <p:cNvSpPr txBox="1"/>
          <p:nvPr/>
        </p:nvSpPr>
        <p:spPr>
          <a:xfrm>
            <a:off x="4912774" y="6861784"/>
            <a:ext cx="3231457" cy="1376998"/>
          </a:xfrm>
          <a:prstGeom prst="rect">
            <a:avLst/>
          </a:prstGeom>
        </p:spPr>
        <p:txBody>
          <a:bodyPr lIns="0" tIns="0" rIns="0" bIns="0" rtlCol="0" anchor="t">
            <a:spAutoFit/>
          </a:bodyPr>
          <a:lstStyle/>
          <a:p>
            <a:pPr marL="0" lvl="0" indent="0" algn="ctr">
              <a:lnSpc>
                <a:spcPts val="3639"/>
              </a:lnSpc>
              <a:spcBef>
                <a:spcPct val="0"/>
              </a:spcBef>
            </a:pPr>
            <a:r>
              <a:rPr lang="en-US" sz="2599">
                <a:solidFill>
                  <a:srgbClr val="2A2E3A"/>
                </a:solidFill>
                <a:latin typeface="Helios"/>
              </a:rPr>
              <a:t>Fill class time with </a:t>
            </a:r>
            <a:r>
              <a:rPr lang="en-US" sz="2599">
                <a:solidFill>
                  <a:srgbClr val="2A2E3A"/>
                </a:solidFill>
                <a:latin typeface="Helios Bold"/>
              </a:rPr>
              <a:t>purposeful activities</a:t>
            </a:r>
            <a:r>
              <a:rPr lang="en-US" sz="2599">
                <a:solidFill>
                  <a:srgbClr val="2A2E3A"/>
                </a:solidFill>
                <a:latin typeface="Helios"/>
              </a:rPr>
              <a:t> that promote learning</a:t>
            </a:r>
          </a:p>
        </p:txBody>
      </p:sp>
      <p:sp>
        <p:nvSpPr>
          <p:cNvPr id="9" name="Freeform 9">
            <a:extLst>
              <a:ext uri="{C183D7F6-B498-43B3-948B-1728B52AA6E4}">
                <adec:decorative xmlns:adec="http://schemas.microsoft.com/office/drawing/2017/decorative" val="1"/>
              </a:ext>
            </a:extLst>
          </p:cNvPr>
          <p:cNvSpPr/>
          <p:nvPr/>
        </p:nvSpPr>
        <p:spPr>
          <a:xfrm>
            <a:off x="10615341" y="4060109"/>
            <a:ext cx="2531565" cy="2531565"/>
          </a:xfrm>
          <a:custGeom>
            <a:avLst/>
            <a:gdLst/>
            <a:ahLst/>
            <a:cxnLst/>
            <a:rect l="l" t="t" r="r" b="b"/>
            <a:pathLst>
              <a:path w="2531565" h="2531565">
                <a:moveTo>
                  <a:pt x="0" y="0"/>
                </a:moveTo>
                <a:lnTo>
                  <a:pt x="2531565" y="0"/>
                </a:lnTo>
                <a:lnTo>
                  <a:pt x="2531565" y="2531566"/>
                </a:lnTo>
                <a:lnTo>
                  <a:pt x="0" y="253156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10" name="Group 10">
            <a:extLst>
              <a:ext uri="{C183D7F6-B498-43B3-948B-1728B52AA6E4}">
                <adec:decorative xmlns:adec="http://schemas.microsoft.com/office/drawing/2017/decorative" val="1"/>
              </a:ext>
            </a:extLst>
          </p:cNvPr>
          <p:cNvGrpSpPr/>
          <p:nvPr/>
        </p:nvGrpSpPr>
        <p:grpSpPr>
          <a:xfrm>
            <a:off x="10841030" y="4295324"/>
            <a:ext cx="2080186" cy="2080186"/>
            <a:chOff x="0" y="0"/>
            <a:chExt cx="812800" cy="812800"/>
          </a:xfrm>
        </p:grpSpPr>
        <p:sp>
          <p:nvSpPr>
            <p:cNvPr id="11" name="Freeform 11"/>
            <p:cNvSpPr/>
            <p:nvPr/>
          </p:nvSpPr>
          <p:spPr>
            <a:xfrm>
              <a:off x="47130" y="47130"/>
              <a:ext cx="718541" cy="718541"/>
            </a:xfrm>
            <a:custGeom>
              <a:avLst/>
              <a:gdLst/>
              <a:ahLst/>
              <a:cxnLst/>
              <a:rect l="l" t="t" r="r" b="b"/>
              <a:pathLst>
                <a:path w="718541" h="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005587"/>
            </a:solidFill>
          </p:spPr>
        </p:sp>
        <p:sp>
          <p:nvSpPr>
            <p:cNvPr id="12" name="TextBox 12"/>
            <p:cNvSpPr txBox="1"/>
            <p:nvPr/>
          </p:nvSpPr>
          <p:spPr>
            <a:xfrm>
              <a:off x="139700" y="73025"/>
              <a:ext cx="533400" cy="600075"/>
            </a:xfrm>
            <a:prstGeom prst="rect">
              <a:avLst/>
            </a:prstGeom>
          </p:spPr>
          <p:txBody>
            <a:bodyPr lIns="50800" tIns="50800" rIns="50800" bIns="50800" rtlCol="0" anchor="ctr"/>
            <a:lstStyle/>
            <a:p>
              <a:pPr algn="ctr">
                <a:lnSpc>
                  <a:spcPts val="4199"/>
                </a:lnSpc>
              </a:pPr>
              <a:endParaRPr/>
            </a:p>
          </p:txBody>
        </p:sp>
      </p:grpSp>
      <p:sp>
        <p:nvSpPr>
          <p:cNvPr id="8" name="TextBox 8"/>
          <p:cNvSpPr txBox="1"/>
          <p:nvPr/>
        </p:nvSpPr>
        <p:spPr>
          <a:xfrm>
            <a:off x="10249672" y="6861784"/>
            <a:ext cx="3262902" cy="1834198"/>
          </a:xfrm>
          <a:prstGeom prst="rect">
            <a:avLst/>
          </a:prstGeom>
        </p:spPr>
        <p:txBody>
          <a:bodyPr lIns="0" tIns="0" rIns="0" bIns="0" rtlCol="0" anchor="t">
            <a:spAutoFit/>
          </a:bodyPr>
          <a:lstStyle/>
          <a:p>
            <a:pPr marL="0" lvl="0" indent="0" algn="ctr">
              <a:lnSpc>
                <a:spcPts val="3639"/>
              </a:lnSpc>
              <a:spcBef>
                <a:spcPct val="0"/>
              </a:spcBef>
            </a:pPr>
            <a:r>
              <a:rPr lang="en-US" sz="2599">
                <a:solidFill>
                  <a:srgbClr val="2A2E3A"/>
                </a:solidFill>
                <a:latin typeface="Helios"/>
              </a:rPr>
              <a:t>Be proactive and </a:t>
            </a:r>
            <a:r>
              <a:rPr lang="en-US" sz="2599">
                <a:solidFill>
                  <a:srgbClr val="2A2E3A"/>
                </a:solidFill>
                <a:latin typeface="Helios Bold"/>
              </a:rPr>
              <a:t>plan ahead</a:t>
            </a:r>
            <a:r>
              <a:rPr lang="en-US" sz="2599">
                <a:solidFill>
                  <a:srgbClr val="2A2E3A"/>
                </a:solidFill>
                <a:latin typeface="Helios"/>
              </a:rPr>
              <a:t> for time-related challenges in the classroom</a:t>
            </a:r>
          </a:p>
        </p:txBody>
      </p:sp>
      <p:grpSp>
        <p:nvGrpSpPr>
          <p:cNvPr id="13" name="Group 13">
            <a:extLst>
              <a:ext uri="{C183D7F6-B498-43B3-948B-1728B52AA6E4}">
                <adec:decorative xmlns:adec="http://schemas.microsoft.com/office/drawing/2017/decorative" val="1"/>
              </a:ext>
            </a:extLst>
          </p:cNvPr>
          <p:cNvGrpSpPr/>
          <p:nvPr/>
        </p:nvGrpSpPr>
        <p:grpSpPr>
          <a:xfrm>
            <a:off x="0" y="9706459"/>
            <a:ext cx="18288000" cy="1161081"/>
            <a:chOff x="0" y="0"/>
            <a:chExt cx="4816593" cy="305799"/>
          </a:xfrm>
        </p:grpSpPr>
        <p:sp>
          <p:nvSpPr>
            <p:cNvPr id="14" name="Freeform 14"/>
            <p:cNvSpPr/>
            <p:nvPr/>
          </p:nvSpPr>
          <p:spPr>
            <a:xfrm>
              <a:off x="0" y="0"/>
              <a:ext cx="4816592" cy="305799"/>
            </a:xfrm>
            <a:custGeom>
              <a:avLst/>
              <a:gdLst/>
              <a:ahLst/>
              <a:cxnLst/>
              <a:rect l="l" t="t" r="r" b="b"/>
              <a:pathLst>
                <a:path w="4816592" h="305799">
                  <a:moveTo>
                    <a:pt x="0" y="0"/>
                  </a:moveTo>
                  <a:lnTo>
                    <a:pt x="4816592" y="0"/>
                  </a:lnTo>
                  <a:lnTo>
                    <a:pt x="4816592" y="305799"/>
                  </a:lnTo>
                  <a:lnTo>
                    <a:pt x="0" y="305799"/>
                  </a:lnTo>
                  <a:close/>
                </a:path>
              </a:pathLst>
            </a:custGeom>
            <a:solidFill>
              <a:srgbClr val="F4F4F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16" name="Freeform 16">
            <a:extLst>
              <a:ext uri="{C183D7F6-B498-43B3-948B-1728B52AA6E4}">
                <adec:decorative xmlns:adec="http://schemas.microsoft.com/office/drawing/2017/decorative" val="1"/>
              </a:ext>
            </a:extLst>
          </p:cNvPr>
          <p:cNvSpPr/>
          <p:nvPr/>
        </p:nvSpPr>
        <p:spPr>
          <a:xfrm>
            <a:off x="6048884" y="4836749"/>
            <a:ext cx="959237" cy="959237"/>
          </a:xfrm>
          <a:custGeom>
            <a:avLst/>
            <a:gdLst/>
            <a:ahLst/>
            <a:cxnLst/>
            <a:rect l="l" t="t" r="r" b="b"/>
            <a:pathLst>
              <a:path w="959237" h="959237">
                <a:moveTo>
                  <a:pt x="0" y="0"/>
                </a:moveTo>
                <a:lnTo>
                  <a:pt x="959237" y="0"/>
                </a:lnTo>
                <a:lnTo>
                  <a:pt x="959237" y="959236"/>
                </a:lnTo>
                <a:lnTo>
                  <a:pt x="0" y="959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a:extLst>
              <a:ext uri="{C183D7F6-B498-43B3-948B-1728B52AA6E4}">
                <adec:decorative xmlns:adec="http://schemas.microsoft.com/office/drawing/2017/decorative" val="1"/>
              </a:ext>
            </a:extLst>
          </p:cNvPr>
          <p:cNvSpPr/>
          <p:nvPr/>
        </p:nvSpPr>
        <p:spPr>
          <a:xfrm flipH="1" flipV="1">
            <a:off x="-583319" y="9706459"/>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a:extLst>
              <a:ext uri="{C183D7F6-B498-43B3-948B-1728B52AA6E4}">
                <adec:decorative xmlns:adec="http://schemas.microsoft.com/office/drawing/2017/decorative" val="1"/>
              </a:ext>
            </a:extLst>
          </p:cNvPr>
          <p:cNvSpPr/>
          <p:nvPr/>
        </p:nvSpPr>
        <p:spPr>
          <a:xfrm>
            <a:off x="-191701" y="9706459"/>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a:extLst>
              <a:ext uri="{C183D7F6-B498-43B3-948B-1728B52AA6E4}">
                <adec:decorative xmlns:adec="http://schemas.microsoft.com/office/drawing/2017/decorative" val="1"/>
              </a:ext>
            </a:extLst>
          </p:cNvPr>
          <p:cNvSpPr/>
          <p:nvPr/>
        </p:nvSpPr>
        <p:spPr>
          <a:xfrm>
            <a:off x="11413771" y="4836749"/>
            <a:ext cx="934705" cy="934705"/>
          </a:xfrm>
          <a:custGeom>
            <a:avLst/>
            <a:gdLst/>
            <a:ahLst/>
            <a:cxnLst/>
            <a:rect l="l" t="t" r="r" b="b"/>
            <a:pathLst>
              <a:path w="934705" h="934705">
                <a:moveTo>
                  <a:pt x="0" y="0"/>
                </a:moveTo>
                <a:lnTo>
                  <a:pt x="934705" y="0"/>
                </a:lnTo>
                <a:lnTo>
                  <a:pt x="934705" y="934705"/>
                </a:lnTo>
                <a:lnTo>
                  <a:pt x="0" y="9347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795D5A4-8BD0-AE08-14A6-0BA1ED01927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Lesson Planning</a:t>
            </a:r>
          </a:p>
        </p:txBody>
      </p:sp>
      <p:grpSp>
        <p:nvGrpSpPr>
          <p:cNvPr id="2" name="Group 2">
            <a:extLst>
              <a:ext uri="{C183D7F6-B498-43B3-948B-1728B52AA6E4}">
                <adec:decorative xmlns:adec="http://schemas.microsoft.com/office/drawing/2017/decorative" val="1"/>
              </a:ext>
            </a:extLst>
          </p:cNvPr>
          <p:cNvGrpSpPr/>
          <p:nvPr/>
        </p:nvGrpSpPr>
        <p:grpSpPr>
          <a:xfrm rot="2038469">
            <a:off x="3376599" y="-4345989"/>
            <a:ext cx="11529736" cy="18975564"/>
            <a:chOff x="0" y="0"/>
            <a:chExt cx="3036638" cy="4997679"/>
          </a:xfrm>
        </p:grpSpPr>
        <p:sp>
          <p:nvSpPr>
            <p:cNvPr id="3" name="Freeform 3"/>
            <p:cNvSpPr/>
            <p:nvPr/>
          </p:nvSpPr>
          <p:spPr>
            <a:xfrm>
              <a:off x="0" y="0"/>
              <a:ext cx="3036638" cy="4997679"/>
            </a:xfrm>
            <a:custGeom>
              <a:avLst/>
              <a:gdLst/>
              <a:ahLst/>
              <a:cxnLst/>
              <a:rect l="l" t="t" r="r" b="b"/>
              <a:pathLst>
                <a:path w="3036638" h="4997679">
                  <a:moveTo>
                    <a:pt x="0" y="0"/>
                  </a:moveTo>
                  <a:lnTo>
                    <a:pt x="3036638" y="0"/>
                  </a:lnTo>
                  <a:lnTo>
                    <a:pt x="3036638" y="4997679"/>
                  </a:lnTo>
                  <a:lnTo>
                    <a:pt x="0" y="4997679"/>
                  </a:lnTo>
                  <a:close/>
                </a:path>
              </a:pathLst>
            </a:custGeom>
            <a:solidFill>
              <a:srgbClr val="FFFFFF"/>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093914" y="1835468"/>
            <a:ext cx="12100171" cy="6616065"/>
            <a:chOff x="0" y="0"/>
            <a:chExt cx="13790855" cy="7540488"/>
          </a:xfrm>
        </p:grpSpPr>
        <p:sp>
          <p:nvSpPr>
            <p:cNvPr id="6" name="Freeform 6"/>
            <p:cNvSpPr/>
            <p:nvPr/>
          </p:nvSpPr>
          <p:spPr>
            <a:xfrm>
              <a:off x="0" y="0"/>
              <a:ext cx="13790856" cy="7540488"/>
            </a:xfrm>
            <a:custGeom>
              <a:avLst/>
              <a:gdLst/>
              <a:ahLst/>
              <a:cxnLst/>
              <a:rect l="l" t="t" r="r" b="b"/>
              <a:pathLst>
                <a:path w="13790856" h="7540488">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FFD100"/>
            </a:solidFill>
          </p:spPr>
        </p:sp>
      </p:grpSp>
      <p:sp>
        <p:nvSpPr>
          <p:cNvPr id="8" name="TextBox 8"/>
          <p:cNvSpPr txBox="1"/>
          <p:nvPr/>
        </p:nvSpPr>
        <p:spPr>
          <a:xfrm>
            <a:off x="2701628" y="2874358"/>
            <a:ext cx="12874612" cy="2222501"/>
          </a:xfrm>
          <a:prstGeom prst="rect">
            <a:avLst/>
          </a:prstGeom>
        </p:spPr>
        <p:txBody>
          <a:bodyPr lIns="0" tIns="0" rIns="0" bIns="0" rtlCol="0" anchor="t">
            <a:spAutoFit/>
          </a:bodyPr>
          <a:lstStyle/>
          <a:p>
            <a:pPr marL="0" lvl="0" indent="0" algn="ctr">
              <a:lnSpc>
                <a:spcPts val="18199"/>
              </a:lnSpc>
              <a:spcBef>
                <a:spcPct val="0"/>
              </a:spcBef>
            </a:pPr>
            <a:r>
              <a:rPr lang="en-US" sz="12999">
                <a:solidFill>
                  <a:srgbClr val="005587"/>
                </a:solidFill>
                <a:latin typeface="Brittany"/>
              </a:rPr>
              <a:t>Lesson Planning</a:t>
            </a:r>
          </a:p>
        </p:txBody>
      </p:sp>
      <p:sp>
        <p:nvSpPr>
          <p:cNvPr id="7" name="TextBox 7"/>
          <p:cNvSpPr txBox="1"/>
          <p:nvPr/>
        </p:nvSpPr>
        <p:spPr>
          <a:xfrm>
            <a:off x="2510113" y="6029654"/>
            <a:ext cx="13262707" cy="809625"/>
          </a:xfrm>
          <a:prstGeom prst="rect">
            <a:avLst/>
          </a:prstGeom>
        </p:spPr>
        <p:txBody>
          <a:bodyPr lIns="0" tIns="0" rIns="0" bIns="0" rtlCol="0" anchor="t">
            <a:spAutoFit/>
          </a:bodyPr>
          <a:lstStyle/>
          <a:p>
            <a:pPr algn="ctr">
              <a:lnSpc>
                <a:spcPts val="6000"/>
              </a:lnSpc>
            </a:pPr>
            <a:r>
              <a:rPr lang="en-US" sz="6000">
                <a:solidFill>
                  <a:srgbClr val="005587"/>
                </a:solidFill>
                <a:latin typeface="Proxima Nova"/>
              </a:rPr>
              <a:t>Why, What, and How</a:t>
            </a:r>
          </a:p>
        </p:txBody>
      </p:sp>
      <p:grpSp>
        <p:nvGrpSpPr>
          <p:cNvPr id="9" name="Group 9">
            <a:extLst>
              <a:ext uri="{C183D7F6-B498-43B3-948B-1728B52AA6E4}">
                <adec:decorative xmlns:adec="http://schemas.microsoft.com/office/drawing/2017/decorative" val="1"/>
              </a:ext>
            </a:extLst>
          </p:cNvPr>
          <p:cNvGrpSpPr/>
          <p:nvPr/>
        </p:nvGrpSpPr>
        <p:grpSpPr>
          <a:xfrm>
            <a:off x="1028700" y="1028700"/>
            <a:ext cx="1198171" cy="304908"/>
            <a:chOff x="0" y="0"/>
            <a:chExt cx="1597562" cy="406544"/>
          </a:xfrm>
        </p:grpSpPr>
        <p:grpSp>
          <p:nvGrpSpPr>
            <p:cNvPr id="10" name="Group 10"/>
            <p:cNvGrpSpPr/>
            <p:nvPr/>
          </p:nvGrpSpPr>
          <p:grpSpPr>
            <a:xfrm>
              <a:off x="1191018" y="0"/>
              <a:ext cx="406544" cy="4065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AEBFE"/>
              </a:solidFill>
            </p:spPr>
          </p:sp>
        </p:grpSp>
        <p:grpSp>
          <p:nvGrpSpPr>
            <p:cNvPr id="12" name="Group 12"/>
            <p:cNvGrpSpPr/>
            <p:nvPr/>
          </p:nvGrpSpPr>
          <p:grpSpPr>
            <a:xfrm>
              <a:off x="595509" y="0"/>
              <a:ext cx="406544" cy="4065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74AE"/>
              </a:solidFill>
            </p:spPr>
          </p:sp>
        </p:grpSp>
        <p:grpSp>
          <p:nvGrpSpPr>
            <p:cNvPr id="14" name="Group 14"/>
            <p:cNvGrpSpPr/>
            <p:nvPr/>
          </p:nvGrpSpPr>
          <p:grpSpPr>
            <a:xfrm>
              <a:off x="0" y="0"/>
              <a:ext cx="406544" cy="40654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BB8E8"/>
              </a:solidFill>
            </p:spPr>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ECE711-7164-5291-3BC4-2CCD11F77E1C}"/>
              </a:ext>
            </a:extLst>
          </p:cNvPr>
          <p:cNvSpPr>
            <a:spLocks noGrp="1"/>
          </p:cNvSpPr>
          <p:nvPr>
            <p:ph type="title" idx="4294967295"/>
          </p:nvPr>
        </p:nvSpPr>
        <p:spPr>
          <a:xfrm>
            <a:off x="457200" y="-1143000"/>
            <a:ext cx="8915400" cy="1143000"/>
          </a:xfrm>
        </p:spPr>
        <p:txBody>
          <a:bodyPr vert="horz" lIns="91440" tIns="45720" rIns="91440" bIns="45720" rtlCol="0" anchor="b">
            <a:normAutofit fontScale="90000"/>
          </a:bodyPr>
          <a:lstStyle/>
          <a:p>
            <a:r>
              <a:rPr lang="en-US" dirty="0">
                <a:solidFill>
                  <a:srgbClr val="ECECEC"/>
                </a:solidFill>
              </a:rPr>
              <a:t>Structuring Class Time - Instructor’s Input</a:t>
            </a:r>
          </a:p>
        </p:txBody>
      </p:sp>
      <p:sp>
        <p:nvSpPr>
          <p:cNvPr id="4" name="TextBox 4"/>
          <p:cNvSpPr txBox="1"/>
          <p:nvPr/>
        </p:nvSpPr>
        <p:spPr>
          <a:xfrm>
            <a:off x="622770" y="593122"/>
            <a:ext cx="7166428"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Your Teaching Journey</a:t>
            </a:r>
          </a:p>
        </p:txBody>
      </p:sp>
      <p:sp>
        <p:nvSpPr>
          <p:cNvPr id="3" name="TextBox 3"/>
          <p:cNvSpPr txBox="1"/>
          <p:nvPr/>
        </p:nvSpPr>
        <p:spPr>
          <a:xfrm>
            <a:off x="2029268" y="4024630"/>
            <a:ext cx="6628701" cy="1844675"/>
          </a:xfrm>
          <a:prstGeom prst="rect">
            <a:avLst/>
          </a:prstGeom>
        </p:spPr>
        <p:txBody>
          <a:bodyPr lIns="0" tIns="0" rIns="0" bIns="0" rtlCol="0" anchor="t">
            <a:spAutoFit/>
          </a:bodyPr>
          <a:lstStyle/>
          <a:p>
            <a:pPr>
              <a:lnSpc>
                <a:spcPts val="4899"/>
              </a:lnSpc>
            </a:pPr>
            <a:r>
              <a:rPr lang="en-US" sz="3499" dirty="0">
                <a:solidFill>
                  <a:srgbClr val="2A2E3A"/>
                </a:solidFill>
                <a:latin typeface="Helios"/>
              </a:rPr>
              <a:t>What is one successful strategy you have used to better manage time in your classroom?</a:t>
            </a:r>
          </a:p>
        </p:txBody>
      </p:sp>
      <p:sp>
        <p:nvSpPr>
          <p:cNvPr id="2" name="Freeform 2" descr="A two-lane road."/>
          <p:cNvSpPr/>
          <p:nvPr/>
        </p:nvSpPr>
        <p:spPr>
          <a:xfrm rot="-9249873" flipV="1">
            <a:off x="10061816" y="662281"/>
            <a:ext cx="11145366" cy="8024663"/>
          </a:xfrm>
          <a:custGeom>
            <a:avLst/>
            <a:gdLst/>
            <a:ahLst/>
            <a:cxnLst/>
            <a:rect l="l" t="t" r="r" b="b"/>
            <a:pathLst>
              <a:path w="11145366" h="8024663">
                <a:moveTo>
                  <a:pt x="0" y="8024663"/>
                </a:moveTo>
                <a:lnTo>
                  <a:pt x="11145366" y="8024663"/>
                </a:lnTo>
                <a:lnTo>
                  <a:pt x="11145366" y="0"/>
                </a:lnTo>
                <a:lnTo>
                  <a:pt x="0" y="0"/>
                </a:lnTo>
                <a:lnTo>
                  <a:pt x="0" y="802466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descr="A yellow map marker."/>
          <p:cNvSpPr/>
          <p:nvPr/>
        </p:nvSpPr>
        <p:spPr>
          <a:xfrm rot="200448">
            <a:off x="12885537" y="3158511"/>
            <a:ext cx="689486" cy="943326"/>
          </a:xfrm>
          <a:custGeom>
            <a:avLst/>
            <a:gdLst/>
            <a:ahLst/>
            <a:cxnLst/>
            <a:rect l="l" t="t" r="r" b="b"/>
            <a:pathLst>
              <a:path w="689486" h="943326">
                <a:moveTo>
                  <a:pt x="0" y="0"/>
                </a:moveTo>
                <a:lnTo>
                  <a:pt x="689486" y="0"/>
                </a:lnTo>
                <a:lnTo>
                  <a:pt x="689486" y="943326"/>
                </a:lnTo>
                <a:lnTo>
                  <a:pt x="0" y="94332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1AFB8B5-E297-EE4E-C691-1D738EE4DFB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Structuring Class Time Questions</a:t>
            </a:r>
          </a:p>
        </p:txBody>
      </p:sp>
      <p:sp>
        <p:nvSpPr>
          <p:cNvPr id="2" name="AutoShape 2">
            <a:extLst>
              <a:ext uri="{C183D7F6-B498-43B3-948B-1728B52AA6E4}">
                <adec:decorative xmlns:adec="http://schemas.microsoft.com/office/drawing/2017/decorative" val="1"/>
              </a:ext>
            </a:extLst>
          </p:cNvPr>
          <p:cNvSpPr/>
          <p:nvPr/>
        </p:nvSpPr>
        <p:spPr>
          <a:xfrm>
            <a:off x="-933450" y="5162550"/>
            <a:ext cx="13266420" cy="0"/>
          </a:xfrm>
          <a:prstGeom prst="line">
            <a:avLst/>
          </a:prstGeom>
          <a:ln w="47625" cap="flat">
            <a:solidFill>
              <a:srgbClr val="FFD100"/>
            </a:solidFill>
            <a:prstDash val="solid"/>
            <a:headEnd type="none" w="sm" len="sm"/>
            <a:tailEnd type="none" w="sm" len="sm"/>
          </a:ln>
        </p:spPr>
      </p:sp>
      <p:grpSp>
        <p:nvGrpSpPr>
          <p:cNvPr id="3" name="Group 3">
            <a:extLst>
              <a:ext uri="{C183D7F6-B498-43B3-948B-1728B52AA6E4}">
                <adec:decorative xmlns:adec="http://schemas.microsoft.com/office/drawing/2017/decorative" val="1"/>
              </a:ext>
            </a:extLst>
          </p:cNvPr>
          <p:cNvGrpSpPr/>
          <p:nvPr/>
        </p:nvGrpSpPr>
        <p:grpSpPr>
          <a:xfrm>
            <a:off x="15409545" y="1028700"/>
            <a:ext cx="2878455" cy="8229600"/>
            <a:chOff x="0" y="0"/>
            <a:chExt cx="758112" cy="2167467"/>
          </a:xfrm>
        </p:grpSpPr>
        <p:sp>
          <p:nvSpPr>
            <p:cNvPr id="4" name="Freeform 4"/>
            <p:cNvSpPr/>
            <p:nvPr/>
          </p:nvSpPr>
          <p:spPr>
            <a:xfrm>
              <a:off x="0" y="0"/>
              <a:ext cx="758112" cy="2167467"/>
            </a:xfrm>
            <a:custGeom>
              <a:avLst/>
              <a:gdLst/>
              <a:ahLst/>
              <a:cxnLst/>
              <a:rect l="l" t="t" r="r" b="b"/>
              <a:pathLst>
                <a:path w="758112" h="2167467">
                  <a:moveTo>
                    <a:pt x="0" y="0"/>
                  </a:moveTo>
                  <a:lnTo>
                    <a:pt x="758112" y="0"/>
                  </a:lnTo>
                  <a:lnTo>
                    <a:pt x="758112" y="2167467"/>
                  </a:lnTo>
                  <a:lnTo>
                    <a:pt x="0" y="2167467"/>
                  </a:lnTo>
                  <a:close/>
                </a:path>
              </a:pathLst>
            </a:custGeom>
            <a:solidFill>
              <a:srgbClr val="DAEBFE"/>
            </a:solidFill>
          </p:spPr>
        </p:sp>
        <p:sp>
          <p:nvSpPr>
            <p:cNvPr id="5" name="TextBox 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3" name="Group 13" descr="Blue rectangle displaying &quot;Questions&quot;"/>
          <p:cNvGrpSpPr/>
          <p:nvPr/>
        </p:nvGrpSpPr>
        <p:grpSpPr>
          <a:xfrm>
            <a:off x="3409950" y="0"/>
            <a:ext cx="5734050" cy="10287000"/>
            <a:chOff x="0" y="0"/>
            <a:chExt cx="1510202" cy="2709333"/>
          </a:xfrm>
        </p:grpSpPr>
        <p:sp>
          <p:nvSpPr>
            <p:cNvPr id="14" name="Freeform 14"/>
            <p:cNvSpPr/>
            <p:nvPr/>
          </p:nvSpPr>
          <p:spPr>
            <a:xfrm>
              <a:off x="0" y="0"/>
              <a:ext cx="1510202" cy="2709333"/>
            </a:xfrm>
            <a:custGeom>
              <a:avLst/>
              <a:gdLst/>
              <a:ahLst/>
              <a:cxnLst/>
              <a:rect l="l" t="t" r="r" b="b"/>
              <a:pathLst>
                <a:path w="1510202" h="2709333">
                  <a:moveTo>
                    <a:pt x="0" y="0"/>
                  </a:moveTo>
                  <a:lnTo>
                    <a:pt x="1510202" y="0"/>
                  </a:lnTo>
                  <a:lnTo>
                    <a:pt x="1510202" y="2709333"/>
                  </a:lnTo>
                  <a:lnTo>
                    <a:pt x="0" y="2709333"/>
                  </a:lnTo>
                  <a:close/>
                </a:path>
              </a:pathLst>
            </a:custGeom>
            <a:solidFill>
              <a:srgbClr val="005587"/>
            </a:solidFill>
          </p:spPr>
        </p:sp>
        <p:sp>
          <p:nvSpPr>
            <p:cNvPr id="15" name="TextBox 1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6" name="TextBox 16"/>
          <p:cNvSpPr txBox="1"/>
          <p:nvPr/>
        </p:nvSpPr>
        <p:spPr>
          <a:xfrm>
            <a:off x="2378667" y="3502024"/>
            <a:ext cx="7796616" cy="1708151"/>
          </a:xfrm>
          <a:prstGeom prst="rect">
            <a:avLst/>
          </a:prstGeom>
        </p:spPr>
        <p:txBody>
          <a:bodyPr lIns="0" tIns="0" rIns="0" bIns="0" rtlCol="0" anchor="t">
            <a:spAutoFit/>
          </a:bodyPr>
          <a:lstStyle/>
          <a:p>
            <a:pPr marL="0" lvl="0" indent="0" algn="ctr">
              <a:lnSpc>
                <a:spcPts val="13999"/>
              </a:lnSpc>
              <a:spcBef>
                <a:spcPct val="0"/>
              </a:spcBef>
            </a:pPr>
            <a:r>
              <a:rPr lang="en-US" sz="9999">
                <a:solidFill>
                  <a:srgbClr val="FFFFFF"/>
                </a:solidFill>
                <a:latin typeface="Brittany"/>
              </a:rPr>
              <a:t>Questions</a:t>
            </a:r>
          </a:p>
        </p:txBody>
      </p:sp>
      <p:grpSp>
        <p:nvGrpSpPr>
          <p:cNvPr id="6" name="Group 6">
            <a:extLst>
              <a:ext uri="{C183D7F6-B498-43B3-948B-1728B52AA6E4}">
                <adec:decorative xmlns:adec="http://schemas.microsoft.com/office/drawing/2017/decorative" val="1"/>
              </a:ext>
            </a:extLst>
          </p:cNvPr>
          <p:cNvGrpSpPr/>
          <p:nvPr/>
        </p:nvGrpSpPr>
        <p:grpSpPr>
          <a:xfrm>
            <a:off x="11101791" y="1890987"/>
            <a:ext cx="5390601" cy="6590751"/>
            <a:chOff x="0" y="0"/>
            <a:chExt cx="15880397" cy="19415970"/>
          </a:xfrm>
        </p:grpSpPr>
        <p:sp>
          <p:nvSpPr>
            <p:cNvPr id="7" name="Freeform 7"/>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FFFFFF"/>
            </a:solidFill>
          </p:spPr>
        </p:sp>
        <p:sp>
          <p:nvSpPr>
            <p:cNvPr id="8" name="Freeform 8"/>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FFD100"/>
            </a:solidFill>
          </p:spPr>
        </p:sp>
      </p:grpSp>
      <p:grpSp>
        <p:nvGrpSpPr>
          <p:cNvPr id="9" name="Group 9">
            <a:extLst>
              <a:ext uri="{C183D7F6-B498-43B3-948B-1728B52AA6E4}">
                <adec:decorative xmlns:adec="http://schemas.microsoft.com/office/drawing/2017/decorative" val="1"/>
              </a:ext>
            </a:extLst>
          </p:cNvPr>
          <p:cNvGrpSpPr>
            <a:grpSpLocks noChangeAspect="1"/>
          </p:cNvGrpSpPr>
          <p:nvPr/>
        </p:nvGrpSpPr>
        <p:grpSpPr>
          <a:xfrm>
            <a:off x="-3328035" y="7038975"/>
            <a:ext cx="5246370" cy="5246370"/>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AEBFE"/>
            </a:solidFill>
          </p:spPr>
        </p:sp>
      </p:grpSp>
      <p:grpSp>
        <p:nvGrpSpPr>
          <p:cNvPr id="11" name="Group 11" descr="A green pencil atop a notepad displaying a question mark."/>
          <p:cNvGrpSpPr/>
          <p:nvPr/>
        </p:nvGrpSpPr>
        <p:grpSpPr>
          <a:xfrm>
            <a:off x="11373974" y="2176462"/>
            <a:ext cx="4846234" cy="6019800"/>
            <a:chOff x="0" y="0"/>
            <a:chExt cx="6461645" cy="8026400"/>
          </a:xfrm>
        </p:grpSpPr>
        <p:pic>
          <p:nvPicPr>
            <p:cNvPr id="12" name="Picture 12"/>
            <p:cNvPicPr>
              <a:picLocks noChangeAspect="1"/>
            </p:cNvPicPr>
            <p:nvPr/>
          </p:nvPicPr>
          <p:blipFill>
            <a:blip r:embed="rId3"/>
            <a:srcRect l="27714" t="16791" r="31017" b="6268"/>
            <a:stretch>
              <a:fillRect/>
            </a:stretch>
          </p:blipFill>
          <p:spPr>
            <a:xfrm>
              <a:off x="0" y="0"/>
              <a:ext cx="6461645" cy="802640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8D770E5-AA85-3BDE-39D7-07879E82C69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Feedback</a:t>
            </a:r>
          </a:p>
        </p:txBody>
      </p:sp>
      <p:grpSp>
        <p:nvGrpSpPr>
          <p:cNvPr id="2" name="Group 2">
            <a:extLst>
              <a:ext uri="{C183D7F6-B498-43B3-948B-1728B52AA6E4}">
                <adec:decorative xmlns:adec="http://schemas.microsoft.com/office/drawing/2017/decorative" val="1"/>
              </a:ext>
            </a:extLst>
          </p:cNvPr>
          <p:cNvGrpSpPr/>
          <p:nvPr/>
        </p:nvGrpSpPr>
        <p:grpSpPr>
          <a:xfrm rot="2038469">
            <a:off x="3376599" y="-4345989"/>
            <a:ext cx="11529736" cy="18975564"/>
            <a:chOff x="0" y="0"/>
            <a:chExt cx="3036638" cy="4997679"/>
          </a:xfrm>
        </p:grpSpPr>
        <p:sp>
          <p:nvSpPr>
            <p:cNvPr id="3" name="Freeform 3"/>
            <p:cNvSpPr/>
            <p:nvPr/>
          </p:nvSpPr>
          <p:spPr>
            <a:xfrm>
              <a:off x="0" y="0"/>
              <a:ext cx="3036638" cy="4997679"/>
            </a:xfrm>
            <a:custGeom>
              <a:avLst/>
              <a:gdLst/>
              <a:ahLst/>
              <a:cxnLst/>
              <a:rect l="l" t="t" r="r" b="b"/>
              <a:pathLst>
                <a:path w="3036638" h="4997679">
                  <a:moveTo>
                    <a:pt x="0" y="0"/>
                  </a:moveTo>
                  <a:lnTo>
                    <a:pt x="3036638" y="0"/>
                  </a:lnTo>
                  <a:lnTo>
                    <a:pt x="3036638" y="4997679"/>
                  </a:lnTo>
                  <a:lnTo>
                    <a:pt x="0" y="4997679"/>
                  </a:lnTo>
                  <a:close/>
                </a:path>
              </a:pathLst>
            </a:custGeom>
            <a:solidFill>
              <a:srgbClr val="FFFFFF"/>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093914" y="1835468"/>
            <a:ext cx="12100171" cy="6616065"/>
            <a:chOff x="0" y="0"/>
            <a:chExt cx="13790855" cy="7540488"/>
          </a:xfrm>
        </p:grpSpPr>
        <p:sp>
          <p:nvSpPr>
            <p:cNvPr id="6" name="Freeform 6"/>
            <p:cNvSpPr/>
            <p:nvPr/>
          </p:nvSpPr>
          <p:spPr>
            <a:xfrm>
              <a:off x="0" y="0"/>
              <a:ext cx="13790856" cy="7540488"/>
            </a:xfrm>
            <a:custGeom>
              <a:avLst/>
              <a:gdLst/>
              <a:ahLst/>
              <a:cxnLst/>
              <a:rect l="l" t="t" r="r" b="b"/>
              <a:pathLst>
                <a:path w="13790856" h="7540488">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FFD100"/>
            </a:solidFill>
          </p:spPr>
        </p:sp>
      </p:grpSp>
      <p:sp>
        <p:nvSpPr>
          <p:cNvPr id="8" name="TextBox 8"/>
          <p:cNvSpPr txBox="1"/>
          <p:nvPr/>
        </p:nvSpPr>
        <p:spPr>
          <a:xfrm>
            <a:off x="2701628" y="2874358"/>
            <a:ext cx="12874612" cy="2222501"/>
          </a:xfrm>
          <a:prstGeom prst="rect">
            <a:avLst/>
          </a:prstGeom>
        </p:spPr>
        <p:txBody>
          <a:bodyPr lIns="0" tIns="0" rIns="0" bIns="0" rtlCol="0" anchor="t">
            <a:spAutoFit/>
          </a:bodyPr>
          <a:lstStyle/>
          <a:p>
            <a:pPr marL="0" lvl="0" indent="0" algn="ctr">
              <a:lnSpc>
                <a:spcPts val="18199"/>
              </a:lnSpc>
              <a:spcBef>
                <a:spcPct val="0"/>
              </a:spcBef>
            </a:pPr>
            <a:r>
              <a:rPr lang="en-US" sz="12999">
                <a:solidFill>
                  <a:srgbClr val="005587"/>
                </a:solidFill>
                <a:latin typeface="Brittany"/>
              </a:rPr>
              <a:t>Feedback</a:t>
            </a:r>
          </a:p>
        </p:txBody>
      </p:sp>
      <p:sp>
        <p:nvSpPr>
          <p:cNvPr id="7" name="TextBox 7"/>
          <p:cNvSpPr txBox="1"/>
          <p:nvPr/>
        </p:nvSpPr>
        <p:spPr>
          <a:xfrm>
            <a:off x="2510113" y="6029654"/>
            <a:ext cx="13262707" cy="809625"/>
          </a:xfrm>
          <a:prstGeom prst="rect">
            <a:avLst/>
          </a:prstGeom>
        </p:spPr>
        <p:txBody>
          <a:bodyPr lIns="0" tIns="0" rIns="0" bIns="0" rtlCol="0" anchor="t">
            <a:spAutoFit/>
          </a:bodyPr>
          <a:lstStyle/>
          <a:p>
            <a:pPr algn="ctr">
              <a:lnSpc>
                <a:spcPts val="6000"/>
              </a:lnSpc>
            </a:pPr>
            <a:r>
              <a:rPr lang="en-US" sz="6000">
                <a:solidFill>
                  <a:srgbClr val="005587"/>
                </a:solidFill>
                <a:latin typeface="Proxima Nova"/>
              </a:rPr>
              <a:t>Boosting Student Engagement</a:t>
            </a:r>
          </a:p>
        </p:txBody>
      </p:sp>
      <p:grpSp>
        <p:nvGrpSpPr>
          <p:cNvPr id="9" name="Group 9">
            <a:extLst>
              <a:ext uri="{C183D7F6-B498-43B3-948B-1728B52AA6E4}">
                <adec:decorative xmlns:adec="http://schemas.microsoft.com/office/drawing/2017/decorative" val="1"/>
              </a:ext>
            </a:extLst>
          </p:cNvPr>
          <p:cNvGrpSpPr/>
          <p:nvPr/>
        </p:nvGrpSpPr>
        <p:grpSpPr>
          <a:xfrm>
            <a:off x="1028700" y="1028700"/>
            <a:ext cx="1198171" cy="304908"/>
            <a:chOff x="0" y="0"/>
            <a:chExt cx="1597562" cy="406544"/>
          </a:xfrm>
        </p:grpSpPr>
        <p:grpSp>
          <p:nvGrpSpPr>
            <p:cNvPr id="10" name="Group 10"/>
            <p:cNvGrpSpPr/>
            <p:nvPr/>
          </p:nvGrpSpPr>
          <p:grpSpPr>
            <a:xfrm>
              <a:off x="1191018" y="0"/>
              <a:ext cx="406544" cy="4065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AEBFE"/>
              </a:solidFill>
            </p:spPr>
          </p:sp>
        </p:grpSp>
        <p:grpSp>
          <p:nvGrpSpPr>
            <p:cNvPr id="12" name="Group 12"/>
            <p:cNvGrpSpPr/>
            <p:nvPr/>
          </p:nvGrpSpPr>
          <p:grpSpPr>
            <a:xfrm>
              <a:off x="595509" y="0"/>
              <a:ext cx="406544" cy="4065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74AE"/>
              </a:solidFill>
            </p:spPr>
          </p:sp>
        </p:grpSp>
        <p:grpSp>
          <p:nvGrpSpPr>
            <p:cNvPr id="14" name="Group 14"/>
            <p:cNvGrpSpPr/>
            <p:nvPr/>
          </p:nvGrpSpPr>
          <p:grpSpPr>
            <a:xfrm>
              <a:off x="0" y="0"/>
              <a:ext cx="406544" cy="40654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BB8E8"/>
              </a:solidFill>
            </p:spPr>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45D0C724-775E-3600-F566-239C3546044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Managing Time – Giving Feedback</a:t>
            </a:r>
          </a:p>
        </p:txBody>
      </p:sp>
      <p:sp>
        <p:nvSpPr>
          <p:cNvPr id="20" name="TextBox 20"/>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Feedback</a:t>
            </a:r>
          </a:p>
        </p:txBody>
      </p:sp>
      <p:sp>
        <p:nvSpPr>
          <p:cNvPr id="21" name="TextBox 21"/>
          <p:cNvSpPr txBox="1"/>
          <p:nvPr/>
        </p:nvSpPr>
        <p:spPr>
          <a:xfrm>
            <a:off x="788595" y="2028142"/>
            <a:ext cx="12454620" cy="552132"/>
          </a:xfrm>
          <a:prstGeom prst="rect">
            <a:avLst/>
          </a:prstGeom>
        </p:spPr>
        <p:txBody>
          <a:bodyPr lIns="0" tIns="0" rIns="0" bIns="0" rtlCol="0" anchor="t">
            <a:spAutoFit/>
          </a:bodyPr>
          <a:lstStyle/>
          <a:p>
            <a:pPr>
              <a:lnSpc>
                <a:spcPts val="4480"/>
              </a:lnSpc>
            </a:pPr>
            <a:r>
              <a:rPr lang="en-US" sz="3200">
                <a:solidFill>
                  <a:srgbClr val="2A2E3A"/>
                </a:solidFill>
                <a:latin typeface="Helios Bold"/>
              </a:rPr>
              <a:t>Managing Time When Giving Feedback</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22" name="TextBox 22"/>
          <p:cNvSpPr txBox="1"/>
          <p:nvPr/>
        </p:nvSpPr>
        <p:spPr>
          <a:xfrm>
            <a:off x="788595" y="4246383"/>
            <a:ext cx="12454620" cy="533400"/>
          </a:xfrm>
          <a:prstGeom prst="rect">
            <a:avLst/>
          </a:prstGeom>
        </p:spPr>
        <p:txBody>
          <a:bodyPr lIns="0" tIns="0" rIns="0" bIns="0" rtlCol="0" anchor="t">
            <a:spAutoFit/>
          </a:bodyPr>
          <a:lstStyle/>
          <a:p>
            <a:pPr>
              <a:lnSpc>
                <a:spcPts val="4200"/>
              </a:lnSpc>
            </a:pPr>
            <a:r>
              <a:rPr lang="en-US" sz="3000">
                <a:solidFill>
                  <a:srgbClr val="2A2E3A"/>
                </a:solidFill>
                <a:latin typeface="Helios"/>
              </a:rPr>
              <a:t>Effective Feedback Strategies:</a:t>
            </a:r>
          </a:p>
        </p:txBody>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AutoShape 5">
            <a:extLst>
              <a:ext uri="{C183D7F6-B498-43B3-948B-1728B52AA6E4}">
                <adec:decorative xmlns:adec="http://schemas.microsoft.com/office/drawing/2017/decorative" val="1"/>
              </a:ext>
            </a:extLst>
          </p:cNvPr>
          <p:cNvSpPr/>
          <p:nvPr/>
        </p:nvSpPr>
        <p:spPr>
          <a:xfrm>
            <a:off x="4882110" y="5208413"/>
            <a:ext cx="0" cy="4049881"/>
          </a:xfrm>
          <a:prstGeom prst="line">
            <a:avLst/>
          </a:prstGeom>
          <a:ln w="9525" cap="flat">
            <a:solidFill>
              <a:srgbClr val="191919">
                <a:alpha val="60000"/>
              </a:srgbClr>
            </a:solidFill>
            <a:prstDash val="solid"/>
            <a:headEnd type="none" w="sm" len="sm"/>
            <a:tailEnd type="none" w="sm" len="sm"/>
          </a:ln>
        </p:spPr>
      </p:sp>
      <p:sp>
        <p:nvSpPr>
          <p:cNvPr id="6" name="AutoShape 6">
            <a:extLst>
              <a:ext uri="{C183D7F6-B498-43B3-948B-1728B52AA6E4}">
                <adec:decorative xmlns:adec="http://schemas.microsoft.com/office/drawing/2017/decorative" val="1"/>
              </a:ext>
            </a:extLst>
          </p:cNvPr>
          <p:cNvSpPr/>
          <p:nvPr/>
        </p:nvSpPr>
        <p:spPr>
          <a:xfrm flipH="1">
            <a:off x="9169245" y="5208413"/>
            <a:ext cx="4762" cy="4049881"/>
          </a:xfrm>
          <a:prstGeom prst="line">
            <a:avLst/>
          </a:prstGeom>
          <a:ln w="9525" cap="flat">
            <a:solidFill>
              <a:srgbClr val="191919">
                <a:alpha val="60000"/>
              </a:srgbClr>
            </a:solidFill>
            <a:prstDash val="solid"/>
            <a:headEnd type="none" w="sm" len="sm"/>
            <a:tailEnd type="none" w="sm" len="sm"/>
          </a:ln>
        </p:spPr>
      </p:sp>
      <p:sp>
        <p:nvSpPr>
          <p:cNvPr id="7" name="AutoShape 7">
            <a:extLst>
              <a:ext uri="{C183D7F6-B498-43B3-948B-1728B52AA6E4}">
                <adec:decorative xmlns:adec="http://schemas.microsoft.com/office/drawing/2017/decorative" val="1"/>
              </a:ext>
            </a:extLst>
          </p:cNvPr>
          <p:cNvSpPr/>
          <p:nvPr/>
        </p:nvSpPr>
        <p:spPr>
          <a:xfrm>
            <a:off x="13513922" y="5208413"/>
            <a:ext cx="0" cy="4049887"/>
          </a:xfrm>
          <a:prstGeom prst="line">
            <a:avLst/>
          </a:prstGeom>
          <a:ln w="9525" cap="flat">
            <a:solidFill>
              <a:srgbClr val="191919">
                <a:alpha val="60000"/>
              </a:srgbClr>
            </a:solidFill>
            <a:prstDash val="solid"/>
            <a:headEnd type="none" w="sm" len="sm"/>
            <a:tailEnd type="none" w="sm" len="sm"/>
          </a:ln>
        </p:spPr>
      </p:sp>
      <p:grpSp>
        <p:nvGrpSpPr>
          <p:cNvPr id="8" name="Group 8" descr="Blue square displaying &quot;Stay focused on the learning goal.&quot;"/>
          <p:cNvGrpSpPr/>
          <p:nvPr/>
        </p:nvGrpSpPr>
        <p:grpSpPr>
          <a:xfrm>
            <a:off x="877990" y="5446086"/>
            <a:ext cx="3692332" cy="3490379"/>
            <a:chOff x="0" y="0"/>
            <a:chExt cx="972466" cy="919277"/>
          </a:xfrm>
        </p:grpSpPr>
        <p:sp>
          <p:nvSpPr>
            <p:cNvPr id="9" name="Freeform 9"/>
            <p:cNvSpPr/>
            <p:nvPr/>
          </p:nvSpPr>
          <p:spPr>
            <a:xfrm>
              <a:off x="0" y="0"/>
              <a:ext cx="972466" cy="919277"/>
            </a:xfrm>
            <a:custGeom>
              <a:avLst/>
              <a:gdLst/>
              <a:ahLst/>
              <a:cxnLst/>
              <a:rect l="l" t="t" r="r" b="b"/>
              <a:pathLst>
                <a:path w="972466" h="919277">
                  <a:moveTo>
                    <a:pt x="106935" y="0"/>
                  </a:moveTo>
                  <a:lnTo>
                    <a:pt x="865531" y="0"/>
                  </a:lnTo>
                  <a:cubicBezTo>
                    <a:pt x="893892" y="0"/>
                    <a:pt x="921091" y="11266"/>
                    <a:pt x="941146" y="31320"/>
                  </a:cubicBezTo>
                  <a:cubicBezTo>
                    <a:pt x="961200" y="51375"/>
                    <a:pt x="972466" y="78574"/>
                    <a:pt x="972466" y="106935"/>
                  </a:cubicBezTo>
                  <a:lnTo>
                    <a:pt x="972466" y="812342"/>
                  </a:lnTo>
                  <a:cubicBezTo>
                    <a:pt x="972466" y="871401"/>
                    <a:pt x="924590" y="919277"/>
                    <a:pt x="865531" y="919277"/>
                  </a:cubicBezTo>
                  <a:lnTo>
                    <a:pt x="106935" y="919277"/>
                  </a:lnTo>
                  <a:cubicBezTo>
                    <a:pt x="47876" y="919277"/>
                    <a:pt x="0" y="871401"/>
                    <a:pt x="0" y="812342"/>
                  </a:cubicBezTo>
                  <a:lnTo>
                    <a:pt x="0" y="106935"/>
                  </a:lnTo>
                  <a:cubicBezTo>
                    <a:pt x="0" y="47876"/>
                    <a:pt x="47876" y="0"/>
                    <a:pt x="106935" y="0"/>
                  </a:cubicBezTo>
                  <a:close/>
                </a:path>
              </a:pathLst>
            </a:custGeom>
            <a:solidFill>
              <a:srgbClr val="005587"/>
            </a:solidFill>
          </p:spPr>
        </p:sp>
        <p:sp>
          <p:nvSpPr>
            <p:cNvPr id="10" name="TextBox 10"/>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
        <p:nvSpPr>
          <p:cNvPr id="28" name="Freeform 28">
            <a:extLst>
              <a:ext uri="{C183D7F6-B498-43B3-948B-1728B52AA6E4}">
                <adec:decorative xmlns:adec="http://schemas.microsoft.com/office/drawing/2017/decorative" val="1"/>
              </a:ext>
            </a:extLst>
          </p:cNvPr>
          <p:cNvSpPr/>
          <p:nvPr/>
        </p:nvSpPr>
        <p:spPr>
          <a:xfrm>
            <a:off x="2167955" y="5845634"/>
            <a:ext cx="1096688" cy="919847"/>
          </a:xfrm>
          <a:custGeom>
            <a:avLst/>
            <a:gdLst/>
            <a:ahLst/>
            <a:cxnLst/>
            <a:rect l="l" t="t" r="r" b="b"/>
            <a:pathLst>
              <a:path w="1096688" h="919847">
                <a:moveTo>
                  <a:pt x="0" y="0"/>
                </a:moveTo>
                <a:lnTo>
                  <a:pt x="1096688" y="0"/>
                </a:lnTo>
                <a:lnTo>
                  <a:pt x="1096688" y="919847"/>
                </a:lnTo>
                <a:lnTo>
                  <a:pt x="0" y="9198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7" name="TextBox 27"/>
          <p:cNvSpPr txBox="1"/>
          <p:nvPr/>
        </p:nvSpPr>
        <p:spPr>
          <a:xfrm>
            <a:off x="1393451" y="7098856"/>
            <a:ext cx="2645696" cy="1003936"/>
          </a:xfrm>
          <a:prstGeom prst="rect">
            <a:avLst/>
          </a:prstGeom>
        </p:spPr>
        <p:txBody>
          <a:bodyPr lIns="0" tIns="0" rIns="0" bIns="0" rtlCol="0" anchor="t">
            <a:spAutoFit/>
          </a:bodyPr>
          <a:lstStyle/>
          <a:p>
            <a:pPr algn="ctr">
              <a:lnSpc>
                <a:spcPts val="4199"/>
              </a:lnSpc>
            </a:pPr>
            <a:r>
              <a:rPr lang="en-US" sz="2399" spc="71">
                <a:solidFill>
                  <a:srgbClr val="FFFFFF"/>
                </a:solidFill>
                <a:latin typeface="Helios"/>
              </a:rPr>
              <a:t>Stay focused on the learning goal</a:t>
            </a:r>
          </a:p>
        </p:txBody>
      </p:sp>
      <p:grpSp>
        <p:nvGrpSpPr>
          <p:cNvPr id="11" name="Group 11" descr="Blue square displaying &quot;Be specific and concise.&quot;"/>
          <p:cNvGrpSpPr/>
          <p:nvPr/>
        </p:nvGrpSpPr>
        <p:grpSpPr>
          <a:xfrm>
            <a:off x="5179511" y="5446086"/>
            <a:ext cx="3692332" cy="3490379"/>
            <a:chOff x="0" y="0"/>
            <a:chExt cx="972466" cy="919277"/>
          </a:xfrm>
        </p:grpSpPr>
        <p:sp>
          <p:nvSpPr>
            <p:cNvPr id="12" name="Freeform 12"/>
            <p:cNvSpPr/>
            <p:nvPr/>
          </p:nvSpPr>
          <p:spPr>
            <a:xfrm>
              <a:off x="0" y="0"/>
              <a:ext cx="972466" cy="919277"/>
            </a:xfrm>
            <a:custGeom>
              <a:avLst/>
              <a:gdLst/>
              <a:ahLst/>
              <a:cxnLst/>
              <a:rect l="l" t="t" r="r" b="b"/>
              <a:pathLst>
                <a:path w="972466" h="919277">
                  <a:moveTo>
                    <a:pt x="106935" y="0"/>
                  </a:moveTo>
                  <a:lnTo>
                    <a:pt x="865531" y="0"/>
                  </a:lnTo>
                  <a:cubicBezTo>
                    <a:pt x="893892" y="0"/>
                    <a:pt x="921091" y="11266"/>
                    <a:pt x="941146" y="31320"/>
                  </a:cubicBezTo>
                  <a:cubicBezTo>
                    <a:pt x="961200" y="51375"/>
                    <a:pt x="972466" y="78574"/>
                    <a:pt x="972466" y="106935"/>
                  </a:cubicBezTo>
                  <a:lnTo>
                    <a:pt x="972466" y="812342"/>
                  </a:lnTo>
                  <a:cubicBezTo>
                    <a:pt x="972466" y="871401"/>
                    <a:pt x="924590" y="919277"/>
                    <a:pt x="865531" y="919277"/>
                  </a:cubicBezTo>
                  <a:lnTo>
                    <a:pt x="106935" y="919277"/>
                  </a:lnTo>
                  <a:cubicBezTo>
                    <a:pt x="47876" y="919277"/>
                    <a:pt x="0" y="871401"/>
                    <a:pt x="0" y="812342"/>
                  </a:cubicBezTo>
                  <a:lnTo>
                    <a:pt x="0" y="106935"/>
                  </a:lnTo>
                  <a:cubicBezTo>
                    <a:pt x="0" y="47876"/>
                    <a:pt x="47876" y="0"/>
                    <a:pt x="106935" y="0"/>
                  </a:cubicBezTo>
                  <a:close/>
                </a:path>
              </a:pathLst>
            </a:custGeom>
            <a:solidFill>
              <a:srgbClr val="005587"/>
            </a:solidFill>
          </p:spPr>
        </p:sp>
        <p:sp>
          <p:nvSpPr>
            <p:cNvPr id="13" name="TextBox 13"/>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
        <p:nvSpPr>
          <p:cNvPr id="29" name="Freeform 29">
            <a:extLst>
              <a:ext uri="{C183D7F6-B498-43B3-948B-1728B52AA6E4}">
                <adec:decorative xmlns:adec="http://schemas.microsoft.com/office/drawing/2017/decorative" val="1"/>
              </a:ext>
            </a:extLst>
          </p:cNvPr>
          <p:cNvSpPr/>
          <p:nvPr/>
        </p:nvSpPr>
        <p:spPr>
          <a:xfrm>
            <a:off x="6499576" y="5845634"/>
            <a:ext cx="1096688" cy="919847"/>
          </a:xfrm>
          <a:custGeom>
            <a:avLst/>
            <a:gdLst/>
            <a:ahLst/>
            <a:cxnLst/>
            <a:rect l="l" t="t" r="r" b="b"/>
            <a:pathLst>
              <a:path w="1096688" h="919847">
                <a:moveTo>
                  <a:pt x="0" y="0"/>
                </a:moveTo>
                <a:lnTo>
                  <a:pt x="1096688" y="0"/>
                </a:lnTo>
                <a:lnTo>
                  <a:pt x="1096688" y="919847"/>
                </a:lnTo>
                <a:lnTo>
                  <a:pt x="0" y="9198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TextBox 24"/>
          <p:cNvSpPr txBox="1"/>
          <p:nvPr/>
        </p:nvSpPr>
        <p:spPr>
          <a:xfrm>
            <a:off x="5725072" y="7098856"/>
            <a:ext cx="2645696" cy="1003936"/>
          </a:xfrm>
          <a:prstGeom prst="rect">
            <a:avLst/>
          </a:prstGeom>
        </p:spPr>
        <p:txBody>
          <a:bodyPr lIns="0" tIns="0" rIns="0" bIns="0" rtlCol="0" anchor="t">
            <a:spAutoFit/>
          </a:bodyPr>
          <a:lstStyle/>
          <a:p>
            <a:pPr algn="ctr">
              <a:lnSpc>
                <a:spcPts val="4199"/>
              </a:lnSpc>
            </a:pPr>
            <a:r>
              <a:rPr lang="en-US" sz="2399" spc="71">
                <a:solidFill>
                  <a:srgbClr val="FFFFFF"/>
                </a:solidFill>
                <a:latin typeface="Helios"/>
              </a:rPr>
              <a:t>Be specific</a:t>
            </a:r>
          </a:p>
          <a:p>
            <a:pPr algn="ctr">
              <a:lnSpc>
                <a:spcPts val="4199"/>
              </a:lnSpc>
            </a:pPr>
            <a:r>
              <a:rPr lang="en-US" sz="2399" spc="71">
                <a:solidFill>
                  <a:srgbClr val="FFFFFF"/>
                </a:solidFill>
                <a:latin typeface="Helios"/>
              </a:rPr>
              <a:t>and concise</a:t>
            </a:r>
          </a:p>
        </p:txBody>
      </p:sp>
      <p:grpSp>
        <p:nvGrpSpPr>
          <p:cNvPr id="14" name="Group 14" descr="Blue square displaying &quot;Be timely (sooner is better).&quot;"/>
          <p:cNvGrpSpPr/>
          <p:nvPr/>
        </p:nvGrpSpPr>
        <p:grpSpPr>
          <a:xfrm>
            <a:off x="9497799" y="5446086"/>
            <a:ext cx="3692332" cy="3490379"/>
            <a:chOff x="0" y="0"/>
            <a:chExt cx="972466" cy="919277"/>
          </a:xfrm>
        </p:grpSpPr>
        <p:sp>
          <p:nvSpPr>
            <p:cNvPr id="15" name="Freeform 15"/>
            <p:cNvSpPr/>
            <p:nvPr/>
          </p:nvSpPr>
          <p:spPr>
            <a:xfrm>
              <a:off x="0" y="0"/>
              <a:ext cx="972466" cy="919277"/>
            </a:xfrm>
            <a:custGeom>
              <a:avLst/>
              <a:gdLst/>
              <a:ahLst/>
              <a:cxnLst/>
              <a:rect l="l" t="t" r="r" b="b"/>
              <a:pathLst>
                <a:path w="972466" h="919277">
                  <a:moveTo>
                    <a:pt x="106935" y="0"/>
                  </a:moveTo>
                  <a:lnTo>
                    <a:pt x="865531" y="0"/>
                  </a:lnTo>
                  <a:cubicBezTo>
                    <a:pt x="893892" y="0"/>
                    <a:pt x="921091" y="11266"/>
                    <a:pt x="941146" y="31320"/>
                  </a:cubicBezTo>
                  <a:cubicBezTo>
                    <a:pt x="961200" y="51375"/>
                    <a:pt x="972466" y="78574"/>
                    <a:pt x="972466" y="106935"/>
                  </a:cubicBezTo>
                  <a:lnTo>
                    <a:pt x="972466" y="812342"/>
                  </a:lnTo>
                  <a:cubicBezTo>
                    <a:pt x="972466" y="871401"/>
                    <a:pt x="924590" y="919277"/>
                    <a:pt x="865531" y="919277"/>
                  </a:cubicBezTo>
                  <a:lnTo>
                    <a:pt x="106935" y="919277"/>
                  </a:lnTo>
                  <a:cubicBezTo>
                    <a:pt x="47876" y="919277"/>
                    <a:pt x="0" y="871401"/>
                    <a:pt x="0" y="812342"/>
                  </a:cubicBezTo>
                  <a:lnTo>
                    <a:pt x="0" y="106935"/>
                  </a:lnTo>
                  <a:cubicBezTo>
                    <a:pt x="0" y="47876"/>
                    <a:pt x="47876" y="0"/>
                    <a:pt x="106935" y="0"/>
                  </a:cubicBezTo>
                  <a:close/>
                </a:path>
              </a:pathLst>
            </a:custGeom>
            <a:solidFill>
              <a:srgbClr val="005587"/>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
        <p:nvSpPr>
          <p:cNvPr id="30" name="Freeform 30">
            <a:extLst>
              <a:ext uri="{C183D7F6-B498-43B3-948B-1728B52AA6E4}">
                <adec:decorative xmlns:adec="http://schemas.microsoft.com/office/drawing/2017/decorative" val="1"/>
              </a:ext>
            </a:extLst>
          </p:cNvPr>
          <p:cNvSpPr/>
          <p:nvPr/>
        </p:nvSpPr>
        <p:spPr>
          <a:xfrm>
            <a:off x="10795621" y="5845634"/>
            <a:ext cx="1096688" cy="919847"/>
          </a:xfrm>
          <a:custGeom>
            <a:avLst/>
            <a:gdLst/>
            <a:ahLst/>
            <a:cxnLst/>
            <a:rect l="l" t="t" r="r" b="b"/>
            <a:pathLst>
              <a:path w="1096688" h="919847">
                <a:moveTo>
                  <a:pt x="0" y="0"/>
                </a:moveTo>
                <a:lnTo>
                  <a:pt x="1096688" y="0"/>
                </a:lnTo>
                <a:lnTo>
                  <a:pt x="1096688" y="919847"/>
                </a:lnTo>
                <a:lnTo>
                  <a:pt x="0" y="9198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TextBox 25"/>
          <p:cNvSpPr txBox="1"/>
          <p:nvPr/>
        </p:nvSpPr>
        <p:spPr>
          <a:xfrm>
            <a:off x="10021117" y="7067451"/>
            <a:ext cx="2645696" cy="1003936"/>
          </a:xfrm>
          <a:prstGeom prst="rect">
            <a:avLst/>
          </a:prstGeom>
        </p:spPr>
        <p:txBody>
          <a:bodyPr lIns="0" tIns="0" rIns="0" bIns="0" rtlCol="0" anchor="t">
            <a:spAutoFit/>
          </a:bodyPr>
          <a:lstStyle/>
          <a:p>
            <a:pPr algn="ctr">
              <a:lnSpc>
                <a:spcPts val="4199"/>
              </a:lnSpc>
            </a:pPr>
            <a:r>
              <a:rPr lang="en-US" sz="2399" spc="71">
                <a:solidFill>
                  <a:srgbClr val="FFFFFF"/>
                </a:solidFill>
                <a:latin typeface="Helios"/>
              </a:rPr>
              <a:t>Be timely</a:t>
            </a:r>
          </a:p>
          <a:p>
            <a:pPr algn="ctr">
              <a:lnSpc>
                <a:spcPts val="4199"/>
              </a:lnSpc>
            </a:pPr>
            <a:r>
              <a:rPr lang="en-US" sz="2399" spc="71">
                <a:solidFill>
                  <a:srgbClr val="FFFFFF"/>
                </a:solidFill>
                <a:latin typeface="Helios Italics"/>
              </a:rPr>
              <a:t>(sooner is better)</a:t>
            </a:r>
          </a:p>
        </p:txBody>
      </p:sp>
      <p:grpSp>
        <p:nvGrpSpPr>
          <p:cNvPr id="17" name="Group 17" descr="Blue square displaying &quot;Leverage technology.&quot;"/>
          <p:cNvGrpSpPr/>
          <p:nvPr/>
        </p:nvGrpSpPr>
        <p:grpSpPr>
          <a:xfrm>
            <a:off x="13833010" y="5446086"/>
            <a:ext cx="3692332" cy="3490379"/>
            <a:chOff x="0" y="0"/>
            <a:chExt cx="972466" cy="919277"/>
          </a:xfrm>
        </p:grpSpPr>
        <p:sp>
          <p:nvSpPr>
            <p:cNvPr id="18" name="Freeform 18"/>
            <p:cNvSpPr/>
            <p:nvPr/>
          </p:nvSpPr>
          <p:spPr>
            <a:xfrm>
              <a:off x="0" y="0"/>
              <a:ext cx="972466" cy="919277"/>
            </a:xfrm>
            <a:custGeom>
              <a:avLst/>
              <a:gdLst/>
              <a:ahLst/>
              <a:cxnLst/>
              <a:rect l="l" t="t" r="r" b="b"/>
              <a:pathLst>
                <a:path w="972466" h="919277">
                  <a:moveTo>
                    <a:pt x="106935" y="0"/>
                  </a:moveTo>
                  <a:lnTo>
                    <a:pt x="865531" y="0"/>
                  </a:lnTo>
                  <a:cubicBezTo>
                    <a:pt x="893892" y="0"/>
                    <a:pt x="921091" y="11266"/>
                    <a:pt x="941146" y="31320"/>
                  </a:cubicBezTo>
                  <a:cubicBezTo>
                    <a:pt x="961200" y="51375"/>
                    <a:pt x="972466" y="78574"/>
                    <a:pt x="972466" y="106935"/>
                  </a:cubicBezTo>
                  <a:lnTo>
                    <a:pt x="972466" y="812342"/>
                  </a:lnTo>
                  <a:cubicBezTo>
                    <a:pt x="972466" y="871401"/>
                    <a:pt x="924590" y="919277"/>
                    <a:pt x="865531" y="919277"/>
                  </a:cubicBezTo>
                  <a:lnTo>
                    <a:pt x="106935" y="919277"/>
                  </a:lnTo>
                  <a:cubicBezTo>
                    <a:pt x="47876" y="919277"/>
                    <a:pt x="0" y="871401"/>
                    <a:pt x="0" y="812342"/>
                  </a:cubicBezTo>
                  <a:lnTo>
                    <a:pt x="0" y="106935"/>
                  </a:lnTo>
                  <a:cubicBezTo>
                    <a:pt x="0" y="47876"/>
                    <a:pt x="47876" y="0"/>
                    <a:pt x="106935" y="0"/>
                  </a:cubicBezTo>
                  <a:close/>
                </a:path>
              </a:pathLst>
            </a:custGeom>
            <a:solidFill>
              <a:srgbClr val="005587"/>
            </a:solidFill>
          </p:spPr>
        </p:sp>
        <p:sp>
          <p:nvSpPr>
            <p:cNvPr id="19" name="TextBox 19"/>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
        <p:nvSpPr>
          <p:cNvPr id="31" name="Freeform 31">
            <a:extLst>
              <a:ext uri="{C183D7F6-B498-43B3-948B-1728B52AA6E4}">
                <adec:decorative xmlns:adec="http://schemas.microsoft.com/office/drawing/2017/decorative" val="1"/>
              </a:ext>
            </a:extLst>
          </p:cNvPr>
          <p:cNvSpPr/>
          <p:nvPr/>
        </p:nvSpPr>
        <p:spPr>
          <a:xfrm>
            <a:off x="15084235" y="5845634"/>
            <a:ext cx="1096688" cy="919847"/>
          </a:xfrm>
          <a:custGeom>
            <a:avLst/>
            <a:gdLst/>
            <a:ahLst/>
            <a:cxnLst/>
            <a:rect l="l" t="t" r="r" b="b"/>
            <a:pathLst>
              <a:path w="1096688" h="919847">
                <a:moveTo>
                  <a:pt x="0" y="0"/>
                </a:moveTo>
                <a:lnTo>
                  <a:pt x="1096688" y="0"/>
                </a:lnTo>
                <a:lnTo>
                  <a:pt x="1096688" y="919847"/>
                </a:lnTo>
                <a:lnTo>
                  <a:pt x="0" y="9198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TextBox 26"/>
          <p:cNvSpPr txBox="1"/>
          <p:nvPr/>
        </p:nvSpPr>
        <p:spPr>
          <a:xfrm>
            <a:off x="14356328" y="7067451"/>
            <a:ext cx="2645696" cy="1003936"/>
          </a:xfrm>
          <a:prstGeom prst="rect">
            <a:avLst/>
          </a:prstGeom>
        </p:spPr>
        <p:txBody>
          <a:bodyPr lIns="0" tIns="0" rIns="0" bIns="0" rtlCol="0" anchor="t">
            <a:spAutoFit/>
          </a:bodyPr>
          <a:lstStyle/>
          <a:p>
            <a:pPr algn="ctr">
              <a:lnSpc>
                <a:spcPts val="4199"/>
              </a:lnSpc>
            </a:pPr>
            <a:r>
              <a:rPr lang="en-US" sz="2399" spc="71">
                <a:solidFill>
                  <a:srgbClr val="FFFFFF"/>
                </a:solidFill>
                <a:latin typeface="Helios"/>
              </a:rPr>
              <a:t>Leverage technology</a:t>
            </a:r>
          </a:p>
        </p:txBody>
      </p:sp>
      <p:sp>
        <p:nvSpPr>
          <p:cNvPr id="23" name="TextBox 23"/>
          <p:cNvSpPr txBox="1"/>
          <p:nvPr/>
        </p:nvSpPr>
        <p:spPr>
          <a:xfrm>
            <a:off x="788595" y="2732675"/>
            <a:ext cx="14097894" cy="490855"/>
          </a:xfrm>
          <a:prstGeom prst="rect">
            <a:avLst/>
          </a:prstGeom>
        </p:spPr>
        <p:txBody>
          <a:bodyPr lIns="0" tIns="0" rIns="0" bIns="0" rtlCol="0" anchor="t">
            <a:spAutoFit/>
          </a:bodyPr>
          <a:lstStyle/>
          <a:p>
            <a:pPr>
              <a:lnSpc>
                <a:spcPts val="3920"/>
              </a:lnSpc>
            </a:pPr>
            <a:r>
              <a:rPr lang="en-US" sz="2800" dirty="0">
                <a:solidFill>
                  <a:srgbClr val="2A2E3A"/>
                </a:solidFill>
                <a:latin typeface="Helios"/>
              </a:rPr>
              <a:t>It’s </a:t>
            </a:r>
            <a:r>
              <a:rPr lang="en-US" sz="2800" dirty="0">
                <a:solidFill>
                  <a:srgbClr val="2A2E3A"/>
                </a:solidFill>
                <a:latin typeface="Helios Bold Italics"/>
              </a:rPr>
              <a:t>not how much</a:t>
            </a:r>
            <a:r>
              <a:rPr lang="en-US" sz="2800" dirty="0">
                <a:solidFill>
                  <a:srgbClr val="2A2E3A"/>
                </a:solidFill>
                <a:latin typeface="Helios"/>
              </a:rPr>
              <a:t> you say –  it’s </a:t>
            </a:r>
            <a:r>
              <a:rPr lang="en-US" sz="2800" dirty="0">
                <a:solidFill>
                  <a:srgbClr val="2A2E3A"/>
                </a:solidFill>
                <a:latin typeface="Helios Bold Italics"/>
              </a:rPr>
              <a:t>when and how</a:t>
            </a:r>
            <a:r>
              <a:rPr lang="en-US" sz="2800" dirty="0">
                <a:solidFill>
                  <a:srgbClr val="2A2E3A"/>
                </a:solidFill>
                <a:latin typeface="Helios"/>
              </a:rPr>
              <a:t> you say it</a:t>
            </a:r>
            <a:r>
              <a:rPr lang="en-US" sz="2800" dirty="0">
                <a:solidFill>
                  <a:srgbClr val="2A2E3A"/>
                </a:solidFill>
                <a:latin typeface="Helios Italics"/>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2CAA73B-903E-F914-781E-9AE49D2959FC}"/>
              </a:ext>
            </a:extLst>
          </p:cNvPr>
          <p:cNvSpPr>
            <a:spLocks noGrp="1"/>
          </p:cNvSpPr>
          <p:nvPr>
            <p:ph type="title" idx="4294967295"/>
          </p:nvPr>
        </p:nvSpPr>
        <p:spPr>
          <a:xfrm>
            <a:off x="457200" y="-1143000"/>
            <a:ext cx="9982200" cy="1143000"/>
          </a:xfrm>
        </p:spPr>
        <p:txBody>
          <a:bodyPr vert="horz" lIns="91440" tIns="45720" rIns="91440" bIns="45720" rtlCol="0" anchor="b">
            <a:normAutofit fontScale="90000"/>
          </a:bodyPr>
          <a:lstStyle/>
          <a:p>
            <a:r>
              <a:rPr lang="en-US" dirty="0">
                <a:solidFill>
                  <a:srgbClr val="ECECEC"/>
                </a:solidFill>
              </a:rPr>
              <a:t>Managing Time – Facilitating Feedback Sessions</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Feedback</a:t>
            </a:r>
          </a:p>
        </p:txBody>
      </p:sp>
      <p:sp>
        <p:nvSpPr>
          <p:cNvPr id="10" name="TextBox 10"/>
          <p:cNvSpPr txBox="1"/>
          <p:nvPr/>
        </p:nvSpPr>
        <p:spPr>
          <a:xfrm>
            <a:off x="788595" y="2028142"/>
            <a:ext cx="12454620" cy="552132"/>
          </a:xfrm>
          <a:prstGeom prst="rect">
            <a:avLst/>
          </a:prstGeom>
        </p:spPr>
        <p:txBody>
          <a:bodyPr lIns="0" tIns="0" rIns="0" bIns="0" rtlCol="0" anchor="t">
            <a:spAutoFit/>
          </a:bodyPr>
          <a:lstStyle/>
          <a:p>
            <a:pPr>
              <a:lnSpc>
                <a:spcPts val="4480"/>
              </a:lnSpc>
            </a:pPr>
            <a:r>
              <a:rPr lang="en-US" sz="3200">
                <a:solidFill>
                  <a:srgbClr val="2A2E3A"/>
                </a:solidFill>
                <a:latin typeface="Helios Bold"/>
              </a:rPr>
              <a:t>Managing Time When Facilitating Feedback Sessions</a:t>
            </a:r>
          </a:p>
        </p:txBody>
      </p:sp>
      <p:sp>
        <p:nvSpPr>
          <p:cNvPr id="16" name="TextBox 16"/>
          <p:cNvSpPr txBox="1"/>
          <p:nvPr/>
        </p:nvSpPr>
        <p:spPr>
          <a:xfrm>
            <a:off x="788595" y="2732675"/>
            <a:ext cx="14097894" cy="490855"/>
          </a:xfrm>
          <a:prstGeom prst="rect">
            <a:avLst/>
          </a:prstGeom>
        </p:spPr>
        <p:txBody>
          <a:bodyPr lIns="0" tIns="0" rIns="0" bIns="0" rtlCol="0" anchor="t">
            <a:spAutoFit/>
          </a:bodyPr>
          <a:lstStyle/>
          <a:p>
            <a:pPr>
              <a:lnSpc>
                <a:spcPts val="3920"/>
              </a:lnSpc>
            </a:pPr>
            <a:r>
              <a:rPr lang="en-US" sz="2800">
                <a:solidFill>
                  <a:srgbClr val="2A2E3A"/>
                </a:solidFill>
                <a:latin typeface="Helios"/>
              </a:rPr>
              <a:t>Tips for increasing efficiency</a:t>
            </a:r>
          </a:p>
        </p:txBody>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5" name="Group 5" descr="Blue rectangle displaying tips for increasing efficiency."/>
          <p:cNvGrpSpPr/>
          <p:nvPr/>
        </p:nvGrpSpPr>
        <p:grpSpPr>
          <a:xfrm>
            <a:off x="1716437" y="3655011"/>
            <a:ext cx="16756353" cy="6835258"/>
            <a:chOff x="0" y="0"/>
            <a:chExt cx="4011796" cy="1636493"/>
          </a:xfrm>
        </p:grpSpPr>
        <p:sp>
          <p:nvSpPr>
            <p:cNvPr id="6" name="Freeform 6"/>
            <p:cNvSpPr/>
            <p:nvPr/>
          </p:nvSpPr>
          <p:spPr>
            <a:xfrm>
              <a:off x="0" y="0"/>
              <a:ext cx="4011796" cy="1636493"/>
            </a:xfrm>
            <a:custGeom>
              <a:avLst/>
              <a:gdLst/>
              <a:ahLst/>
              <a:cxnLst/>
              <a:rect l="l" t="t" r="r" b="b"/>
              <a:pathLst>
                <a:path w="4011796" h="1636493">
                  <a:moveTo>
                    <a:pt x="0" y="0"/>
                  </a:moveTo>
                  <a:lnTo>
                    <a:pt x="4011796" y="0"/>
                  </a:lnTo>
                  <a:lnTo>
                    <a:pt x="4011796" y="1636493"/>
                  </a:lnTo>
                  <a:lnTo>
                    <a:pt x="0" y="1636493"/>
                  </a:lnTo>
                  <a:close/>
                </a:path>
              </a:pathLst>
            </a:custGeom>
            <a:solidFill>
              <a:srgbClr val="005587"/>
            </a:solidFill>
          </p:spPr>
        </p:sp>
        <p:sp>
          <p:nvSpPr>
            <p:cNvPr id="7" name="TextBox 7"/>
            <p:cNvSpPr txBox="1"/>
            <p:nvPr/>
          </p:nvSpPr>
          <p:spPr>
            <a:xfrm>
              <a:off x="0" y="-19050"/>
              <a:ext cx="812800" cy="831850"/>
            </a:xfrm>
            <a:prstGeom prst="rect">
              <a:avLst/>
            </a:prstGeom>
          </p:spPr>
          <p:txBody>
            <a:bodyPr lIns="81295" tIns="81295" rIns="81295" bIns="81295" rtlCol="0" anchor="ctr"/>
            <a:lstStyle/>
            <a:p>
              <a:pPr algn="ctr">
                <a:lnSpc>
                  <a:spcPts val="2859"/>
                </a:lnSpc>
              </a:pPr>
              <a:endParaRPr/>
            </a:p>
          </p:txBody>
        </p:sp>
      </p:grpSp>
      <p:sp>
        <p:nvSpPr>
          <p:cNvPr id="8" name="TextBox 8"/>
          <p:cNvSpPr txBox="1"/>
          <p:nvPr/>
        </p:nvSpPr>
        <p:spPr>
          <a:xfrm>
            <a:off x="3745282" y="4604654"/>
            <a:ext cx="13292264" cy="5089342"/>
          </a:xfrm>
          <a:prstGeom prst="rect">
            <a:avLst/>
          </a:prstGeom>
        </p:spPr>
        <p:txBody>
          <a:bodyPr lIns="0" tIns="0" rIns="0" bIns="0" rtlCol="0" anchor="t">
            <a:spAutoFit/>
          </a:bodyPr>
          <a:lstStyle/>
          <a:p>
            <a:pPr marL="518160" lvl="1" indent="-259080">
              <a:lnSpc>
                <a:spcPts val="3359"/>
              </a:lnSpc>
              <a:buFont typeface="Arial"/>
              <a:buChar char="•"/>
            </a:pPr>
            <a:r>
              <a:rPr lang="en-US" sz="2400" dirty="0">
                <a:solidFill>
                  <a:srgbClr val="FFFFFF"/>
                </a:solidFill>
                <a:latin typeface="Helios Bold"/>
              </a:rPr>
              <a:t>Set the stage</a:t>
            </a:r>
          </a:p>
          <a:p>
            <a:pPr marL="906783" lvl="2" indent="-302261">
              <a:lnSpc>
                <a:spcPts val="2940"/>
              </a:lnSpc>
              <a:buFont typeface="Arial"/>
              <a:buChar char="⚬"/>
            </a:pPr>
            <a:r>
              <a:rPr lang="en-US" sz="2100" i="1" dirty="0">
                <a:solidFill>
                  <a:srgbClr val="FFFFFF"/>
                </a:solidFill>
                <a:latin typeface="Helios"/>
              </a:rPr>
              <a:t>Example:</a:t>
            </a:r>
            <a:r>
              <a:rPr lang="en-US" sz="2100" dirty="0">
                <a:solidFill>
                  <a:srgbClr val="FFFFFF"/>
                </a:solidFill>
                <a:latin typeface="Helios"/>
              </a:rPr>
              <a:t> </a:t>
            </a:r>
            <a:r>
              <a:rPr lang="en-US" sz="2100" dirty="0">
                <a:solidFill>
                  <a:srgbClr val="FFFFFF"/>
                </a:solidFill>
                <a:latin typeface="Helios Italics"/>
              </a:rPr>
              <a:t>”Feedback should be brief, specific, positive, and useful”</a:t>
            </a:r>
          </a:p>
          <a:p>
            <a:pPr>
              <a:lnSpc>
                <a:spcPts val="3919"/>
              </a:lnSpc>
            </a:pPr>
            <a:endParaRPr lang="en-US" sz="2100" dirty="0">
              <a:solidFill>
                <a:srgbClr val="FFFFFF"/>
              </a:solidFill>
              <a:latin typeface="Helios Italics"/>
            </a:endParaRPr>
          </a:p>
          <a:p>
            <a:pPr marL="518160" lvl="1" indent="-259080">
              <a:lnSpc>
                <a:spcPts val="3359"/>
              </a:lnSpc>
              <a:buFont typeface="Arial"/>
              <a:buChar char="•"/>
            </a:pPr>
            <a:r>
              <a:rPr lang="en-US" sz="2400" dirty="0">
                <a:solidFill>
                  <a:srgbClr val="FFFFFF"/>
                </a:solidFill>
                <a:latin typeface="Helios Bold"/>
              </a:rPr>
              <a:t>Offer mindful prompting</a:t>
            </a:r>
          </a:p>
          <a:p>
            <a:pPr marL="906783" lvl="2" indent="-302261">
              <a:lnSpc>
                <a:spcPts val="2940"/>
              </a:lnSpc>
              <a:buFont typeface="Arial"/>
              <a:buChar char="⚬"/>
            </a:pPr>
            <a:r>
              <a:rPr lang="en-US" sz="2100" i="1" dirty="0">
                <a:solidFill>
                  <a:srgbClr val="FFFFFF"/>
                </a:solidFill>
                <a:latin typeface="Helios"/>
              </a:rPr>
              <a:t>Example: </a:t>
            </a:r>
            <a:r>
              <a:rPr lang="en-US" sz="2100" dirty="0">
                <a:solidFill>
                  <a:srgbClr val="FFFFFF"/>
                </a:solidFill>
                <a:latin typeface="Helios Italics"/>
              </a:rPr>
              <a:t>”We have time for one more comment”</a:t>
            </a:r>
          </a:p>
          <a:p>
            <a:pPr>
              <a:lnSpc>
                <a:spcPts val="3919"/>
              </a:lnSpc>
            </a:pPr>
            <a:endParaRPr lang="en-US" sz="2100" dirty="0">
              <a:solidFill>
                <a:srgbClr val="FFFFFF"/>
              </a:solidFill>
              <a:latin typeface="Helios Italics"/>
            </a:endParaRPr>
          </a:p>
          <a:p>
            <a:pPr marL="518160" lvl="1" indent="-259080">
              <a:lnSpc>
                <a:spcPts val="3359"/>
              </a:lnSpc>
              <a:buFont typeface="Arial"/>
              <a:buChar char="•"/>
            </a:pPr>
            <a:r>
              <a:rPr lang="en-US" sz="2400" dirty="0">
                <a:solidFill>
                  <a:srgbClr val="FFFFFF"/>
                </a:solidFill>
                <a:latin typeface="Helios Bold"/>
              </a:rPr>
              <a:t>Encourage preparedness</a:t>
            </a:r>
          </a:p>
          <a:p>
            <a:pPr marL="906783" lvl="2" indent="-302261">
              <a:lnSpc>
                <a:spcPts val="2940"/>
              </a:lnSpc>
              <a:buFont typeface="Arial"/>
              <a:buChar char="⚬"/>
            </a:pPr>
            <a:r>
              <a:rPr lang="en-US" sz="2100" dirty="0">
                <a:solidFill>
                  <a:srgbClr val="FFFFFF"/>
                </a:solidFill>
                <a:latin typeface="Helios Italics"/>
              </a:rPr>
              <a:t>Advise students to write down the feedback they will give</a:t>
            </a:r>
          </a:p>
          <a:p>
            <a:pPr>
              <a:lnSpc>
                <a:spcPts val="3919"/>
              </a:lnSpc>
            </a:pPr>
            <a:endParaRPr lang="en-US" sz="2100" dirty="0">
              <a:solidFill>
                <a:srgbClr val="FFFFFF"/>
              </a:solidFill>
              <a:latin typeface="Helios Italics"/>
            </a:endParaRPr>
          </a:p>
          <a:p>
            <a:pPr marL="518160" lvl="1" indent="-259080">
              <a:lnSpc>
                <a:spcPts val="3359"/>
              </a:lnSpc>
              <a:buFont typeface="Arial"/>
              <a:buChar char="•"/>
            </a:pPr>
            <a:r>
              <a:rPr lang="en-US" sz="2400" dirty="0">
                <a:solidFill>
                  <a:srgbClr val="FFFFFF"/>
                </a:solidFill>
                <a:latin typeface="Helios Bold"/>
              </a:rPr>
              <a:t>Recommend a selection process</a:t>
            </a:r>
          </a:p>
          <a:p>
            <a:pPr marL="906783" lvl="2" indent="-302261">
              <a:lnSpc>
                <a:spcPts val="2940"/>
              </a:lnSpc>
              <a:buFont typeface="Arial"/>
              <a:buChar char="⚬"/>
            </a:pPr>
            <a:r>
              <a:rPr lang="en-US" sz="2100" dirty="0">
                <a:solidFill>
                  <a:srgbClr val="FFFFFF"/>
                </a:solidFill>
                <a:latin typeface="Helios Italics"/>
              </a:rPr>
              <a:t>Have students provide feedback to only two or three peers instead of the entire class</a:t>
            </a:r>
          </a:p>
          <a:p>
            <a:pPr marL="0" lvl="0" indent="0" algn="l">
              <a:lnSpc>
                <a:spcPts val="3080"/>
              </a:lnSpc>
            </a:pPr>
            <a:endParaRPr lang="en-US" sz="2100" dirty="0">
              <a:solidFill>
                <a:srgbClr val="FFFFFF"/>
              </a:solidFill>
              <a:latin typeface="Helios Italics"/>
            </a:endParaRPr>
          </a:p>
        </p:txBody>
      </p:sp>
      <p:grpSp>
        <p:nvGrpSpPr>
          <p:cNvPr id="11" name="Group 11">
            <a:extLst>
              <a:ext uri="{C183D7F6-B498-43B3-948B-1728B52AA6E4}">
                <adec:decorative xmlns:adec="http://schemas.microsoft.com/office/drawing/2017/decorative" val="1"/>
              </a:ext>
            </a:extLst>
          </p:cNvPr>
          <p:cNvGrpSpPr/>
          <p:nvPr/>
        </p:nvGrpSpPr>
        <p:grpSpPr>
          <a:xfrm>
            <a:off x="2061706" y="4021446"/>
            <a:ext cx="886791" cy="886791"/>
            <a:chOff x="0" y="0"/>
            <a:chExt cx="1182388" cy="1182388"/>
          </a:xfrm>
        </p:grpSpPr>
        <p:grpSp>
          <p:nvGrpSpPr>
            <p:cNvPr id="12" name="Group 12"/>
            <p:cNvGrpSpPr/>
            <p:nvPr/>
          </p:nvGrpSpPr>
          <p:grpSpPr>
            <a:xfrm>
              <a:off x="0" y="0"/>
              <a:ext cx="1182388" cy="1182388"/>
              <a:chOff x="0" y="0"/>
              <a:chExt cx="556826" cy="556826"/>
            </a:xfrm>
          </p:grpSpPr>
          <p:sp>
            <p:nvSpPr>
              <p:cNvPr id="13" name="Freeform 13"/>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8BB8E8"/>
              </a:solidFill>
            </p:spPr>
          </p:sp>
          <p:sp>
            <p:nvSpPr>
              <p:cNvPr id="14" name="TextBox 14"/>
              <p:cNvSpPr txBox="1"/>
              <p:nvPr/>
            </p:nvSpPr>
            <p:spPr>
              <a:xfrm>
                <a:off x="76200" y="19050"/>
                <a:ext cx="660400" cy="717550"/>
              </a:xfrm>
              <a:prstGeom prst="rect">
                <a:avLst/>
              </a:prstGeom>
            </p:spPr>
            <p:txBody>
              <a:bodyPr lIns="0" tIns="0" rIns="0" bIns="0" rtlCol="0" anchor="ctr"/>
              <a:lstStyle/>
              <a:p>
                <a:pPr algn="ctr">
                  <a:lnSpc>
                    <a:spcPts val="3920"/>
                  </a:lnSpc>
                </a:pPr>
                <a:endParaRPr/>
              </a:p>
            </p:txBody>
          </p:sp>
        </p:grpSp>
        <p:sp>
          <p:nvSpPr>
            <p:cNvPr id="15" name="Freeform 15"/>
            <p:cNvSpPr/>
            <p:nvPr/>
          </p:nvSpPr>
          <p:spPr>
            <a:xfrm>
              <a:off x="224250" y="177736"/>
              <a:ext cx="733888" cy="826916"/>
            </a:xfrm>
            <a:custGeom>
              <a:avLst/>
              <a:gdLst/>
              <a:ahLst/>
              <a:cxnLst/>
              <a:rect l="l" t="t" r="r" b="b"/>
              <a:pathLst>
                <a:path w="733888" h="826916">
                  <a:moveTo>
                    <a:pt x="0" y="0"/>
                  </a:moveTo>
                  <a:lnTo>
                    <a:pt x="733888" y="0"/>
                  </a:lnTo>
                  <a:lnTo>
                    <a:pt x="733888" y="826916"/>
                  </a:lnTo>
                  <a:lnTo>
                    <a:pt x="0" y="8269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509339-5730-7518-BA5F-36C882636CDF}"/>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Encouraging Student Feedback (1)</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Feedback</a:t>
            </a:r>
          </a:p>
        </p:txBody>
      </p:sp>
      <p:sp>
        <p:nvSpPr>
          <p:cNvPr id="13" name="TextBox 13"/>
          <p:cNvSpPr txBox="1"/>
          <p:nvPr/>
        </p:nvSpPr>
        <p:spPr>
          <a:xfrm>
            <a:off x="788595" y="2024010"/>
            <a:ext cx="12454620" cy="552132"/>
          </a:xfrm>
          <a:prstGeom prst="rect">
            <a:avLst/>
          </a:prstGeom>
        </p:spPr>
        <p:txBody>
          <a:bodyPr lIns="0" tIns="0" rIns="0" bIns="0" rtlCol="0" anchor="t">
            <a:spAutoFit/>
          </a:bodyPr>
          <a:lstStyle/>
          <a:p>
            <a:pPr>
              <a:lnSpc>
                <a:spcPts val="4480"/>
              </a:lnSpc>
            </a:pPr>
            <a:r>
              <a:rPr lang="en-US" sz="3200">
                <a:solidFill>
                  <a:srgbClr val="2A2E3A"/>
                </a:solidFill>
                <a:latin typeface="Helios Bold"/>
              </a:rPr>
              <a:t>How can you encourage student feedback?</a:t>
            </a:r>
          </a:p>
        </p:txBody>
      </p:sp>
      <p:sp>
        <p:nvSpPr>
          <p:cNvPr id="5" name="TextBox 5"/>
          <p:cNvSpPr txBox="1"/>
          <p:nvPr/>
        </p:nvSpPr>
        <p:spPr>
          <a:xfrm>
            <a:off x="788595" y="2769144"/>
            <a:ext cx="11668516" cy="2233295"/>
          </a:xfrm>
          <a:prstGeom prst="rect">
            <a:avLst/>
          </a:prstGeom>
        </p:spPr>
        <p:txBody>
          <a:bodyPr lIns="0" tIns="0" rIns="0" bIns="0" rtlCol="0" anchor="t">
            <a:spAutoFit/>
          </a:bodyPr>
          <a:lstStyle/>
          <a:p>
            <a:pPr marL="690881" lvl="1" indent="-345440">
              <a:lnSpc>
                <a:spcPts val="4480"/>
              </a:lnSpc>
              <a:buFont typeface="Arial"/>
              <a:buChar char="•"/>
            </a:pPr>
            <a:r>
              <a:rPr lang="en-US" sz="3200">
                <a:solidFill>
                  <a:srgbClr val="2A2E3A"/>
                </a:solidFill>
                <a:latin typeface="Helios"/>
              </a:rPr>
              <a:t>Show your support</a:t>
            </a:r>
          </a:p>
          <a:p>
            <a:pPr marL="690881" lvl="1" indent="-345440">
              <a:lnSpc>
                <a:spcPts val="4480"/>
              </a:lnSpc>
              <a:buFont typeface="Arial"/>
              <a:buChar char="•"/>
            </a:pPr>
            <a:r>
              <a:rPr lang="en-US" sz="3200">
                <a:solidFill>
                  <a:srgbClr val="2A2E3A"/>
                </a:solidFill>
                <a:latin typeface="Helios"/>
              </a:rPr>
              <a:t>Cultivate a sense of community</a:t>
            </a:r>
          </a:p>
          <a:p>
            <a:pPr marL="690881" lvl="1" indent="-345440">
              <a:lnSpc>
                <a:spcPts val="4480"/>
              </a:lnSpc>
              <a:buFont typeface="Arial"/>
              <a:buChar char="•"/>
            </a:pPr>
            <a:r>
              <a:rPr lang="en-US" sz="3200">
                <a:solidFill>
                  <a:srgbClr val="2A2E3A"/>
                </a:solidFill>
                <a:latin typeface="Helios"/>
              </a:rPr>
              <a:t>Provide clear guidance and structure</a:t>
            </a:r>
          </a:p>
          <a:p>
            <a:pPr marL="690881" lvl="1" indent="-345440">
              <a:lnSpc>
                <a:spcPts val="4480"/>
              </a:lnSpc>
              <a:buFont typeface="Arial"/>
              <a:buChar char="•"/>
            </a:pPr>
            <a:r>
              <a:rPr lang="en-US" sz="3200">
                <a:solidFill>
                  <a:srgbClr val="2A2E3A"/>
                </a:solidFill>
                <a:latin typeface="Helios"/>
              </a:rPr>
              <a:t>Discuss vulnerability and promote confidence</a:t>
            </a:r>
          </a:p>
        </p:txBody>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6" name="Group 6" descr="Excerpt from an instructor's syllabus that aims to promote student confidence."/>
          <p:cNvGrpSpPr/>
          <p:nvPr/>
        </p:nvGrpSpPr>
        <p:grpSpPr>
          <a:xfrm>
            <a:off x="1696152" y="5416872"/>
            <a:ext cx="14895696" cy="4572527"/>
            <a:chOff x="0" y="0"/>
            <a:chExt cx="19860928" cy="6096703"/>
          </a:xfrm>
        </p:grpSpPr>
        <p:grpSp>
          <p:nvGrpSpPr>
            <p:cNvPr id="7" name="Group 7"/>
            <p:cNvGrpSpPr/>
            <p:nvPr/>
          </p:nvGrpSpPr>
          <p:grpSpPr>
            <a:xfrm>
              <a:off x="0" y="375492"/>
              <a:ext cx="19860928" cy="5345720"/>
              <a:chOff x="0" y="0"/>
              <a:chExt cx="3923146" cy="1055945"/>
            </a:xfrm>
          </p:grpSpPr>
          <p:sp>
            <p:nvSpPr>
              <p:cNvPr id="8" name="Freeform 8"/>
              <p:cNvSpPr/>
              <p:nvPr/>
            </p:nvSpPr>
            <p:spPr>
              <a:xfrm>
                <a:off x="0" y="0"/>
                <a:ext cx="3923146" cy="1055945"/>
              </a:xfrm>
              <a:custGeom>
                <a:avLst/>
                <a:gdLst/>
                <a:ahLst/>
                <a:cxnLst/>
                <a:rect l="l" t="t" r="r" b="b"/>
                <a:pathLst>
                  <a:path w="3923146" h="1055945">
                    <a:moveTo>
                      <a:pt x="26507" y="0"/>
                    </a:moveTo>
                    <a:lnTo>
                      <a:pt x="3896639" y="0"/>
                    </a:lnTo>
                    <a:cubicBezTo>
                      <a:pt x="3911279" y="0"/>
                      <a:pt x="3923146" y="11868"/>
                      <a:pt x="3923146" y="26507"/>
                    </a:cubicBezTo>
                    <a:lnTo>
                      <a:pt x="3923146" y="1029438"/>
                    </a:lnTo>
                    <a:cubicBezTo>
                      <a:pt x="3923146" y="1044077"/>
                      <a:pt x="3911279" y="1055945"/>
                      <a:pt x="3896639" y="1055945"/>
                    </a:cubicBezTo>
                    <a:lnTo>
                      <a:pt x="26507" y="1055945"/>
                    </a:lnTo>
                    <a:cubicBezTo>
                      <a:pt x="19477" y="1055945"/>
                      <a:pt x="12735" y="1053152"/>
                      <a:pt x="7764" y="1048181"/>
                    </a:cubicBezTo>
                    <a:cubicBezTo>
                      <a:pt x="2793" y="1043210"/>
                      <a:pt x="0" y="1036468"/>
                      <a:pt x="0" y="1029438"/>
                    </a:cubicBezTo>
                    <a:lnTo>
                      <a:pt x="0" y="26507"/>
                    </a:lnTo>
                    <a:cubicBezTo>
                      <a:pt x="0" y="11868"/>
                      <a:pt x="11868" y="0"/>
                      <a:pt x="26507" y="0"/>
                    </a:cubicBezTo>
                    <a:close/>
                  </a:path>
                </a:pathLst>
              </a:custGeom>
              <a:solidFill>
                <a:srgbClr val="FFFFFF"/>
              </a:solidFill>
              <a:ln w="38100" cap="rnd">
                <a:solidFill>
                  <a:srgbClr val="FFD100"/>
                </a:solidFill>
                <a:prstDash val="solid"/>
                <a:round/>
              </a:ln>
            </p:spPr>
          </p:sp>
          <p:sp>
            <p:nvSpPr>
              <p:cNvPr id="9" name="TextBox 9"/>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
          <p:nvSpPr>
            <p:cNvPr id="10" name="Freeform 10"/>
            <p:cNvSpPr/>
            <p:nvPr/>
          </p:nvSpPr>
          <p:spPr>
            <a:xfrm flipH="1" flipV="1">
              <a:off x="214642" y="0"/>
              <a:ext cx="1072833" cy="750983"/>
            </a:xfrm>
            <a:custGeom>
              <a:avLst/>
              <a:gdLst/>
              <a:ahLst/>
              <a:cxnLst/>
              <a:rect l="l" t="t" r="r" b="b"/>
              <a:pathLst>
                <a:path w="1072833" h="750983">
                  <a:moveTo>
                    <a:pt x="1072833" y="750983"/>
                  </a:moveTo>
                  <a:lnTo>
                    <a:pt x="0" y="750983"/>
                  </a:lnTo>
                  <a:lnTo>
                    <a:pt x="0" y="0"/>
                  </a:lnTo>
                  <a:lnTo>
                    <a:pt x="1072833" y="0"/>
                  </a:lnTo>
                  <a:lnTo>
                    <a:pt x="1072833" y="750983"/>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680087" y="1027208"/>
              <a:ext cx="18500755" cy="3934248"/>
            </a:xfrm>
            <a:prstGeom prst="rect">
              <a:avLst/>
            </a:prstGeom>
          </p:spPr>
          <p:txBody>
            <a:bodyPr lIns="0" tIns="0" rIns="0" bIns="0" rtlCol="0" anchor="t">
              <a:spAutoFit/>
            </a:bodyPr>
            <a:lstStyle/>
            <a:p>
              <a:pPr>
                <a:lnSpc>
                  <a:spcPts val="3919"/>
                </a:lnSpc>
              </a:pPr>
              <a:r>
                <a:rPr lang="en-US" sz="2799">
                  <a:solidFill>
                    <a:srgbClr val="2A2E3A"/>
                  </a:solidFill>
                  <a:latin typeface="Helios Italics"/>
                </a:rPr>
                <a:t>I watched a lecture from Shonda Rhimes recently and one thing she said really stood out to me: “I own every room I walk into. I don’t question whether or not I belong there.”</a:t>
              </a:r>
            </a:p>
            <a:p>
              <a:pPr>
                <a:lnSpc>
                  <a:spcPts val="3919"/>
                </a:lnSpc>
              </a:pPr>
              <a:endParaRPr lang="en-US" sz="2799">
                <a:solidFill>
                  <a:srgbClr val="2A2E3A"/>
                </a:solidFill>
                <a:latin typeface="Helios Italics"/>
              </a:endParaRPr>
            </a:p>
            <a:p>
              <a:pPr>
                <a:lnSpc>
                  <a:spcPts val="3919"/>
                </a:lnSpc>
              </a:pPr>
              <a:r>
                <a:rPr lang="en-US" sz="2799">
                  <a:solidFill>
                    <a:srgbClr val="2A2E3A"/>
                  </a:solidFill>
                  <a:latin typeface="Helios Italics"/>
                </a:rPr>
                <a:t>My greatest hope for this class and my series of classes is that it gives you enough confidence in your work to give you the internal power to never doubt you belong in any room you enter ... This classroom is your “room” and it belongs to you.</a:t>
              </a:r>
            </a:p>
          </p:txBody>
        </p:sp>
        <p:sp>
          <p:nvSpPr>
            <p:cNvPr id="12" name="Freeform 12"/>
            <p:cNvSpPr/>
            <p:nvPr/>
          </p:nvSpPr>
          <p:spPr>
            <a:xfrm>
              <a:off x="18558511" y="5345720"/>
              <a:ext cx="1072833" cy="750983"/>
            </a:xfrm>
            <a:custGeom>
              <a:avLst/>
              <a:gdLst/>
              <a:ahLst/>
              <a:cxnLst/>
              <a:rect l="l" t="t" r="r" b="b"/>
              <a:pathLst>
                <a:path w="1072833" h="750983">
                  <a:moveTo>
                    <a:pt x="0" y="0"/>
                  </a:moveTo>
                  <a:lnTo>
                    <a:pt x="1072833" y="0"/>
                  </a:lnTo>
                  <a:lnTo>
                    <a:pt x="1072833" y="750983"/>
                  </a:lnTo>
                  <a:lnTo>
                    <a:pt x="0" y="75098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5C36621-0315-4ACD-9593-55DD04490A7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Encouraging Student Feedback (2)</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Feedback</a:t>
            </a:r>
          </a:p>
        </p:txBody>
      </p:sp>
      <p:sp>
        <p:nvSpPr>
          <p:cNvPr id="7" name="TextBox 7"/>
          <p:cNvSpPr txBox="1"/>
          <p:nvPr/>
        </p:nvSpPr>
        <p:spPr>
          <a:xfrm>
            <a:off x="788595" y="2027610"/>
            <a:ext cx="12454620" cy="552132"/>
          </a:xfrm>
          <a:prstGeom prst="rect">
            <a:avLst/>
          </a:prstGeom>
        </p:spPr>
        <p:txBody>
          <a:bodyPr lIns="0" tIns="0" rIns="0" bIns="0" rtlCol="0" anchor="t">
            <a:spAutoFit/>
          </a:bodyPr>
          <a:lstStyle/>
          <a:p>
            <a:pPr>
              <a:lnSpc>
                <a:spcPts val="4480"/>
              </a:lnSpc>
            </a:pPr>
            <a:r>
              <a:rPr lang="en-US" sz="3200">
                <a:solidFill>
                  <a:srgbClr val="2A2E3A"/>
                </a:solidFill>
                <a:latin typeface="Helios Bold"/>
              </a:rPr>
              <a:t>How can you encourage student feedback?</a:t>
            </a:r>
          </a:p>
        </p:txBody>
      </p:sp>
      <p:sp>
        <p:nvSpPr>
          <p:cNvPr id="5" name="TextBox 5"/>
          <p:cNvSpPr txBox="1"/>
          <p:nvPr/>
        </p:nvSpPr>
        <p:spPr>
          <a:xfrm>
            <a:off x="788595" y="2744170"/>
            <a:ext cx="11668516" cy="2233295"/>
          </a:xfrm>
          <a:prstGeom prst="rect">
            <a:avLst/>
          </a:prstGeom>
        </p:spPr>
        <p:txBody>
          <a:bodyPr lIns="0" tIns="0" rIns="0" bIns="0" rtlCol="0" anchor="t">
            <a:spAutoFit/>
          </a:bodyPr>
          <a:lstStyle/>
          <a:p>
            <a:pPr marL="690881" lvl="1" indent="-345440">
              <a:lnSpc>
                <a:spcPts val="4480"/>
              </a:lnSpc>
              <a:buFont typeface="Arial"/>
              <a:buChar char="•"/>
            </a:pPr>
            <a:r>
              <a:rPr lang="en-US" sz="3200">
                <a:solidFill>
                  <a:srgbClr val="2A2E3A"/>
                </a:solidFill>
                <a:latin typeface="Helios"/>
              </a:rPr>
              <a:t>Use small group arrangements</a:t>
            </a:r>
          </a:p>
          <a:p>
            <a:pPr marL="690881" lvl="1" indent="-345440">
              <a:lnSpc>
                <a:spcPts val="4480"/>
              </a:lnSpc>
              <a:buFont typeface="Arial"/>
              <a:buChar char="•"/>
            </a:pPr>
            <a:r>
              <a:rPr lang="en-US" sz="3200">
                <a:solidFill>
                  <a:srgbClr val="2A2E3A"/>
                </a:solidFill>
                <a:latin typeface="Helios"/>
              </a:rPr>
              <a:t>Allow choice of medium</a:t>
            </a:r>
          </a:p>
          <a:p>
            <a:pPr marL="690881" lvl="1" indent="-345440">
              <a:lnSpc>
                <a:spcPts val="4480"/>
              </a:lnSpc>
              <a:buFont typeface="Arial"/>
              <a:buChar char="•"/>
            </a:pPr>
            <a:r>
              <a:rPr lang="en-US" sz="3200">
                <a:solidFill>
                  <a:srgbClr val="2A2E3A"/>
                </a:solidFill>
                <a:latin typeface="Helios"/>
              </a:rPr>
              <a:t>Communicate expectations</a:t>
            </a:r>
          </a:p>
          <a:p>
            <a:pPr>
              <a:lnSpc>
                <a:spcPts val="4480"/>
              </a:lnSpc>
            </a:pPr>
            <a:endParaRPr lang="en-US" sz="3200">
              <a:solidFill>
                <a:srgbClr val="2A2E3A"/>
              </a:solidFill>
              <a:latin typeface="Helios"/>
            </a:endParaRPr>
          </a:p>
        </p:txBody>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descr="Excerpt from an instructor's syllabus that clearly communicates expectations regarding discussion etiquette."/>
          <p:cNvGrpSpPr/>
          <p:nvPr/>
        </p:nvGrpSpPr>
        <p:grpSpPr>
          <a:xfrm>
            <a:off x="2925161" y="4895692"/>
            <a:ext cx="12437677" cy="4467383"/>
            <a:chOff x="0" y="0"/>
            <a:chExt cx="16583570" cy="5956511"/>
          </a:xfrm>
        </p:grpSpPr>
        <p:grpSp>
          <p:nvGrpSpPr>
            <p:cNvPr id="9" name="Group 9"/>
            <p:cNvGrpSpPr/>
            <p:nvPr/>
          </p:nvGrpSpPr>
          <p:grpSpPr>
            <a:xfrm>
              <a:off x="0" y="400892"/>
              <a:ext cx="16583570" cy="5180128"/>
              <a:chOff x="0" y="0"/>
              <a:chExt cx="3275767" cy="1023235"/>
            </a:xfrm>
          </p:grpSpPr>
          <p:sp>
            <p:nvSpPr>
              <p:cNvPr id="10" name="Freeform 10"/>
              <p:cNvSpPr/>
              <p:nvPr/>
            </p:nvSpPr>
            <p:spPr>
              <a:xfrm>
                <a:off x="0" y="0"/>
                <a:ext cx="3275767" cy="1023235"/>
              </a:xfrm>
              <a:custGeom>
                <a:avLst/>
                <a:gdLst/>
                <a:ahLst/>
                <a:cxnLst/>
                <a:rect l="l" t="t" r="r" b="b"/>
                <a:pathLst>
                  <a:path w="3275767" h="1023235">
                    <a:moveTo>
                      <a:pt x="31745" y="0"/>
                    </a:moveTo>
                    <a:lnTo>
                      <a:pt x="3244022" y="0"/>
                    </a:lnTo>
                    <a:cubicBezTo>
                      <a:pt x="3261554" y="0"/>
                      <a:pt x="3275767" y="14213"/>
                      <a:pt x="3275767" y="31745"/>
                    </a:cubicBezTo>
                    <a:lnTo>
                      <a:pt x="3275767" y="991490"/>
                    </a:lnTo>
                    <a:cubicBezTo>
                      <a:pt x="3275767" y="999909"/>
                      <a:pt x="3272422" y="1007984"/>
                      <a:pt x="3266469" y="1013937"/>
                    </a:cubicBezTo>
                    <a:cubicBezTo>
                      <a:pt x="3260516" y="1019891"/>
                      <a:pt x="3252441" y="1023235"/>
                      <a:pt x="3244022" y="1023235"/>
                    </a:cubicBezTo>
                    <a:lnTo>
                      <a:pt x="31745" y="1023235"/>
                    </a:lnTo>
                    <a:cubicBezTo>
                      <a:pt x="14213" y="1023235"/>
                      <a:pt x="0" y="1009022"/>
                      <a:pt x="0" y="991490"/>
                    </a:cubicBezTo>
                    <a:lnTo>
                      <a:pt x="0" y="31745"/>
                    </a:lnTo>
                    <a:cubicBezTo>
                      <a:pt x="0" y="23326"/>
                      <a:pt x="3345" y="15251"/>
                      <a:pt x="9298" y="9298"/>
                    </a:cubicBezTo>
                    <a:cubicBezTo>
                      <a:pt x="15251" y="3345"/>
                      <a:pt x="23326" y="0"/>
                      <a:pt x="31745" y="0"/>
                    </a:cubicBezTo>
                    <a:close/>
                  </a:path>
                </a:pathLst>
              </a:custGeom>
              <a:solidFill>
                <a:srgbClr val="FFFFFF"/>
              </a:solidFill>
              <a:ln w="38100" cap="rnd">
                <a:solidFill>
                  <a:srgbClr val="FFD100"/>
                </a:solidFill>
                <a:prstDash val="solid"/>
                <a:round/>
              </a:ln>
            </p:spPr>
          </p:sp>
          <p:sp>
            <p:nvSpPr>
              <p:cNvPr id="11" name="TextBox 11"/>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
          <p:nvSpPr>
            <p:cNvPr id="12" name="Freeform 12"/>
            <p:cNvSpPr/>
            <p:nvPr/>
          </p:nvSpPr>
          <p:spPr>
            <a:xfrm flipH="1" flipV="1">
              <a:off x="270065" y="0"/>
              <a:ext cx="1072833" cy="750983"/>
            </a:xfrm>
            <a:custGeom>
              <a:avLst/>
              <a:gdLst/>
              <a:ahLst/>
              <a:cxnLst/>
              <a:rect l="l" t="t" r="r" b="b"/>
              <a:pathLst>
                <a:path w="1072833" h="750983">
                  <a:moveTo>
                    <a:pt x="1072832" y="750983"/>
                  </a:moveTo>
                  <a:lnTo>
                    <a:pt x="0" y="750983"/>
                  </a:lnTo>
                  <a:lnTo>
                    <a:pt x="0" y="0"/>
                  </a:lnTo>
                  <a:lnTo>
                    <a:pt x="1072832" y="0"/>
                  </a:lnTo>
                  <a:lnTo>
                    <a:pt x="1072832" y="750983"/>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TextBox 13"/>
            <p:cNvSpPr txBox="1"/>
            <p:nvPr/>
          </p:nvSpPr>
          <p:spPr>
            <a:xfrm>
              <a:off x="730281" y="990494"/>
              <a:ext cx="15123008" cy="3934248"/>
            </a:xfrm>
            <a:prstGeom prst="rect">
              <a:avLst/>
            </a:prstGeom>
          </p:spPr>
          <p:txBody>
            <a:bodyPr lIns="0" tIns="0" rIns="0" bIns="0" rtlCol="0" anchor="t">
              <a:spAutoFit/>
            </a:bodyPr>
            <a:lstStyle/>
            <a:p>
              <a:pPr>
                <a:lnSpc>
                  <a:spcPts val="3919"/>
                </a:lnSpc>
              </a:pPr>
              <a:r>
                <a:rPr lang="en-US" sz="2799">
                  <a:solidFill>
                    <a:srgbClr val="2A2E3A"/>
                  </a:solidFill>
                  <a:latin typeface="Helios Bold Italics"/>
                </a:rPr>
                <a:t>When you comment on a peer’s work, always first mention the things you like about the piece. Then, you may mention an area where you feel the work could grow. Try not to present criticism without pointing out the positives as well. </a:t>
              </a:r>
              <a:r>
                <a:rPr lang="en-US" sz="2799">
                  <a:solidFill>
                    <a:srgbClr val="2A2E3A"/>
                  </a:solidFill>
                  <a:latin typeface="Helios Italics"/>
                </a:rPr>
                <a:t>It is important to let writers know what their strengths are. If you like a piece, say so! Everyone needs encouragement, especially when they’re just starting out.</a:t>
              </a:r>
            </a:p>
          </p:txBody>
        </p:sp>
        <p:sp>
          <p:nvSpPr>
            <p:cNvPr id="14" name="Freeform 14"/>
            <p:cNvSpPr/>
            <p:nvPr/>
          </p:nvSpPr>
          <p:spPr>
            <a:xfrm>
              <a:off x="15186836" y="5205528"/>
              <a:ext cx="1072833" cy="750983"/>
            </a:xfrm>
            <a:custGeom>
              <a:avLst/>
              <a:gdLst/>
              <a:ahLst/>
              <a:cxnLst/>
              <a:rect l="l" t="t" r="r" b="b"/>
              <a:pathLst>
                <a:path w="1072833" h="750983">
                  <a:moveTo>
                    <a:pt x="0" y="0"/>
                  </a:moveTo>
                  <a:lnTo>
                    <a:pt x="1072833" y="0"/>
                  </a:lnTo>
                  <a:lnTo>
                    <a:pt x="1072833" y="750983"/>
                  </a:lnTo>
                  <a:lnTo>
                    <a:pt x="0" y="75098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3229D53-BF13-C8F8-5E75-3A21B630109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Encouraging Student Feedback (3)</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Feedback</a:t>
            </a:r>
          </a:p>
        </p:txBody>
      </p:sp>
      <p:sp>
        <p:nvSpPr>
          <p:cNvPr id="12" name="TextBox 12"/>
          <p:cNvSpPr txBox="1"/>
          <p:nvPr/>
        </p:nvSpPr>
        <p:spPr>
          <a:xfrm>
            <a:off x="788595" y="2028142"/>
            <a:ext cx="12454620" cy="552132"/>
          </a:xfrm>
          <a:prstGeom prst="rect">
            <a:avLst/>
          </a:prstGeom>
        </p:spPr>
        <p:txBody>
          <a:bodyPr lIns="0" tIns="0" rIns="0" bIns="0" rtlCol="0" anchor="t">
            <a:spAutoFit/>
          </a:bodyPr>
          <a:lstStyle/>
          <a:p>
            <a:pPr>
              <a:lnSpc>
                <a:spcPts val="4480"/>
              </a:lnSpc>
            </a:pPr>
            <a:r>
              <a:rPr lang="en-US" sz="3200">
                <a:solidFill>
                  <a:srgbClr val="2A2E3A"/>
                </a:solidFill>
                <a:latin typeface="Helios Bold"/>
              </a:rPr>
              <a:t>How can you encourage student feedback?</a:t>
            </a:r>
          </a:p>
        </p:txBody>
      </p:sp>
      <p:sp>
        <p:nvSpPr>
          <p:cNvPr id="11" name="TextBox 11"/>
          <p:cNvSpPr txBox="1"/>
          <p:nvPr/>
        </p:nvSpPr>
        <p:spPr>
          <a:xfrm>
            <a:off x="788595" y="2735177"/>
            <a:ext cx="11668516" cy="547370"/>
          </a:xfrm>
          <a:prstGeom prst="rect">
            <a:avLst/>
          </a:prstGeom>
        </p:spPr>
        <p:txBody>
          <a:bodyPr lIns="0" tIns="0" rIns="0" bIns="0" rtlCol="0" anchor="t">
            <a:spAutoFit/>
          </a:bodyPr>
          <a:lstStyle/>
          <a:p>
            <a:pPr marL="690881" lvl="1" indent="-345440">
              <a:lnSpc>
                <a:spcPts val="4480"/>
              </a:lnSpc>
              <a:buFont typeface="Arial"/>
              <a:buChar char="•"/>
            </a:pPr>
            <a:r>
              <a:rPr lang="en-US" sz="3200">
                <a:solidFill>
                  <a:srgbClr val="2A2E3A"/>
                </a:solidFill>
                <a:latin typeface="Helios"/>
              </a:rPr>
              <a:t>Model what quality feedback looks like</a:t>
            </a:r>
          </a:p>
        </p:txBody>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5" name="Group 5" descr="Excerpt from an instructor's syllabus that provides examples of quality feedback and poor feedback."/>
          <p:cNvGrpSpPr/>
          <p:nvPr/>
        </p:nvGrpSpPr>
        <p:grpSpPr>
          <a:xfrm>
            <a:off x="2582839" y="3869843"/>
            <a:ext cx="13233993" cy="5845768"/>
            <a:chOff x="0" y="0"/>
            <a:chExt cx="17645324" cy="7794357"/>
          </a:xfrm>
        </p:grpSpPr>
        <p:grpSp>
          <p:nvGrpSpPr>
            <p:cNvPr id="6" name="Group 6"/>
            <p:cNvGrpSpPr/>
            <p:nvPr/>
          </p:nvGrpSpPr>
          <p:grpSpPr>
            <a:xfrm>
              <a:off x="0" y="0"/>
              <a:ext cx="17645324" cy="7794357"/>
              <a:chOff x="0" y="0"/>
              <a:chExt cx="3485496" cy="1539626"/>
            </a:xfrm>
          </p:grpSpPr>
          <p:sp>
            <p:nvSpPr>
              <p:cNvPr id="7" name="Freeform 7"/>
              <p:cNvSpPr/>
              <p:nvPr/>
            </p:nvSpPr>
            <p:spPr>
              <a:xfrm>
                <a:off x="0" y="0"/>
                <a:ext cx="3485496" cy="1539626"/>
              </a:xfrm>
              <a:custGeom>
                <a:avLst/>
                <a:gdLst/>
                <a:ahLst/>
                <a:cxnLst/>
                <a:rect l="l" t="t" r="r" b="b"/>
                <a:pathLst>
                  <a:path w="3485496" h="1539626">
                    <a:moveTo>
                      <a:pt x="29835" y="0"/>
                    </a:moveTo>
                    <a:lnTo>
                      <a:pt x="3455661" y="0"/>
                    </a:lnTo>
                    <a:cubicBezTo>
                      <a:pt x="3463574" y="0"/>
                      <a:pt x="3471163" y="3143"/>
                      <a:pt x="3476758" y="8739"/>
                    </a:cubicBezTo>
                    <a:cubicBezTo>
                      <a:pt x="3482353" y="14334"/>
                      <a:pt x="3485496" y="21922"/>
                      <a:pt x="3485496" y="29835"/>
                    </a:cubicBezTo>
                    <a:lnTo>
                      <a:pt x="3485496" y="1509791"/>
                    </a:lnTo>
                    <a:cubicBezTo>
                      <a:pt x="3485496" y="1526268"/>
                      <a:pt x="3472138" y="1539626"/>
                      <a:pt x="3455661" y="1539626"/>
                    </a:cubicBezTo>
                    <a:lnTo>
                      <a:pt x="29835" y="1539626"/>
                    </a:lnTo>
                    <a:cubicBezTo>
                      <a:pt x="13358" y="1539626"/>
                      <a:pt x="0" y="1526268"/>
                      <a:pt x="0" y="1509791"/>
                    </a:cubicBezTo>
                    <a:lnTo>
                      <a:pt x="0" y="29835"/>
                    </a:lnTo>
                    <a:cubicBezTo>
                      <a:pt x="0" y="13358"/>
                      <a:pt x="13358" y="0"/>
                      <a:pt x="29835" y="0"/>
                    </a:cubicBezTo>
                    <a:close/>
                  </a:path>
                </a:pathLst>
              </a:custGeom>
              <a:solidFill>
                <a:srgbClr val="FFFFFF"/>
              </a:solidFill>
              <a:ln w="142875" cap="rnd">
                <a:solidFill>
                  <a:srgbClr val="E9E9E9"/>
                </a:solidFill>
                <a:prstDash val="solid"/>
                <a:round/>
              </a:ln>
            </p:spPr>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
          <p:nvSpPr>
            <p:cNvPr id="9" name="Freeform 9"/>
            <p:cNvSpPr/>
            <p:nvPr/>
          </p:nvSpPr>
          <p:spPr>
            <a:xfrm>
              <a:off x="303104" y="175604"/>
              <a:ext cx="16890221" cy="7443148"/>
            </a:xfrm>
            <a:custGeom>
              <a:avLst/>
              <a:gdLst/>
              <a:ahLst/>
              <a:cxnLst/>
              <a:rect l="l" t="t" r="r" b="b"/>
              <a:pathLst>
                <a:path w="16890221" h="7443148">
                  <a:moveTo>
                    <a:pt x="0" y="0"/>
                  </a:moveTo>
                  <a:lnTo>
                    <a:pt x="16890222" y="0"/>
                  </a:lnTo>
                  <a:lnTo>
                    <a:pt x="16890222" y="7443149"/>
                  </a:lnTo>
                  <a:lnTo>
                    <a:pt x="0" y="7443149"/>
                  </a:lnTo>
                  <a:lnTo>
                    <a:pt x="0" y="0"/>
                  </a:lnTo>
                  <a:close/>
                </a:path>
              </a:pathLst>
            </a:custGeom>
            <a:blipFill>
              <a:blip r:embed="rId9"/>
              <a:stretch>
                <a:fillRect/>
              </a:stretch>
            </a:blipFill>
          </p:spPr>
        </p:sp>
      </p:grpSp>
      <p:sp>
        <p:nvSpPr>
          <p:cNvPr id="10" name="Freeform 10">
            <a:extLst>
              <a:ext uri="{C183D7F6-B498-43B3-948B-1728B52AA6E4}">
                <adec:decorative xmlns:adec="http://schemas.microsoft.com/office/drawing/2017/decorative" val="1"/>
              </a:ext>
            </a:extLst>
          </p:cNvPr>
          <p:cNvSpPr/>
          <p:nvPr/>
        </p:nvSpPr>
        <p:spPr>
          <a:xfrm>
            <a:off x="2582839" y="3918163"/>
            <a:ext cx="1983175" cy="649039"/>
          </a:xfrm>
          <a:custGeom>
            <a:avLst/>
            <a:gdLst/>
            <a:ahLst/>
            <a:cxnLst/>
            <a:rect l="l" t="t" r="r" b="b"/>
            <a:pathLst>
              <a:path w="1983175" h="649039">
                <a:moveTo>
                  <a:pt x="0" y="0"/>
                </a:moveTo>
                <a:lnTo>
                  <a:pt x="1983175" y="0"/>
                </a:lnTo>
                <a:lnTo>
                  <a:pt x="1983175" y="649039"/>
                </a:lnTo>
                <a:lnTo>
                  <a:pt x="0" y="6490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a:extLst>
              <a:ext uri="{C183D7F6-B498-43B3-948B-1728B52AA6E4}">
                <adec:decorative xmlns:adec="http://schemas.microsoft.com/office/drawing/2017/decorative" val="1"/>
              </a:ext>
            </a:extLst>
          </p:cNvPr>
          <p:cNvSpPr/>
          <p:nvPr/>
        </p:nvSpPr>
        <p:spPr>
          <a:xfrm>
            <a:off x="2582839" y="6964624"/>
            <a:ext cx="1983175" cy="649039"/>
          </a:xfrm>
          <a:custGeom>
            <a:avLst/>
            <a:gdLst/>
            <a:ahLst/>
            <a:cxnLst/>
            <a:rect l="l" t="t" r="r" b="b"/>
            <a:pathLst>
              <a:path w="1983175" h="649039">
                <a:moveTo>
                  <a:pt x="0" y="0"/>
                </a:moveTo>
                <a:lnTo>
                  <a:pt x="1983175" y="0"/>
                </a:lnTo>
                <a:lnTo>
                  <a:pt x="1983175" y="649039"/>
                </a:lnTo>
                <a:lnTo>
                  <a:pt x="0" y="6490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4DF37CB-4F62-D43E-4668-85A27CF98B3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Feedback Takeaways</a:t>
            </a:r>
          </a:p>
        </p:txBody>
      </p:sp>
      <p:sp>
        <p:nvSpPr>
          <p:cNvPr id="20" name="TextBox 20"/>
          <p:cNvSpPr txBox="1"/>
          <p:nvPr/>
        </p:nvSpPr>
        <p:spPr>
          <a:xfrm>
            <a:off x="622770" y="593122"/>
            <a:ext cx="4827097"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Feedback</a:t>
            </a:r>
          </a:p>
        </p:txBody>
      </p:sp>
      <p:sp>
        <p:nvSpPr>
          <p:cNvPr id="19" name="TextBox 19"/>
          <p:cNvSpPr txBox="1"/>
          <p:nvPr/>
        </p:nvSpPr>
        <p:spPr>
          <a:xfrm>
            <a:off x="6518978" y="1668507"/>
            <a:ext cx="5362146" cy="1285875"/>
          </a:xfrm>
          <a:prstGeom prst="rect">
            <a:avLst/>
          </a:prstGeom>
        </p:spPr>
        <p:txBody>
          <a:bodyPr lIns="0" tIns="0" rIns="0" bIns="0" rtlCol="0" anchor="t">
            <a:spAutoFit/>
          </a:bodyPr>
          <a:lstStyle/>
          <a:p>
            <a:pPr marL="0" lvl="0" indent="0">
              <a:lnSpc>
                <a:spcPts val="10500"/>
              </a:lnSpc>
              <a:spcBef>
                <a:spcPct val="0"/>
              </a:spcBef>
            </a:pPr>
            <a:r>
              <a:rPr lang="en-US" sz="7500">
                <a:solidFill>
                  <a:srgbClr val="005587"/>
                </a:solidFill>
                <a:latin typeface="Brittany"/>
              </a:rPr>
              <a:t>Key Takeaways</a:t>
            </a:r>
          </a:p>
        </p:txBody>
      </p:sp>
      <p:sp>
        <p:nvSpPr>
          <p:cNvPr id="2" name="Freeform 2">
            <a:extLst>
              <a:ext uri="{C183D7F6-B498-43B3-948B-1728B52AA6E4}">
                <adec:decorative xmlns:adec="http://schemas.microsoft.com/office/drawing/2017/decorative" val="1"/>
              </a:ext>
            </a:extLst>
          </p:cNvPr>
          <p:cNvSpPr/>
          <p:nvPr/>
        </p:nvSpPr>
        <p:spPr>
          <a:xfrm>
            <a:off x="5253195" y="4060109"/>
            <a:ext cx="2531565" cy="2531565"/>
          </a:xfrm>
          <a:custGeom>
            <a:avLst/>
            <a:gdLst/>
            <a:ahLst/>
            <a:cxnLst/>
            <a:rect l="l" t="t" r="r" b="b"/>
            <a:pathLst>
              <a:path w="2531565" h="2531565">
                <a:moveTo>
                  <a:pt x="0" y="0"/>
                </a:moveTo>
                <a:lnTo>
                  <a:pt x="2531565" y="0"/>
                </a:lnTo>
                <a:lnTo>
                  <a:pt x="2531565" y="2531566"/>
                </a:lnTo>
                <a:lnTo>
                  <a:pt x="0" y="253156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3" name="Group 3">
            <a:extLst>
              <a:ext uri="{C183D7F6-B498-43B3-948B-1728B52AA6E4}">
                <adec:decorative xmlns:adec="http://schemas.microsoft.com/office/drawing/2017/decorative" val="1"/>
              </a:ext>
            </a:extLst>
          </p:cNvPr>
          <p:cNvGrpSpPr/>
          <p:nvPr/>
        </p:nvGrpSpPr>
        <p:grpSpPr>
          <a:xfrm>
            <a:off x="5478884" y="4285799"/>
            <a:ext cx="2080186" cy="2080186"/>
            <a:chOff x="0" y="0"/>
            <a:chExt cx="812800" cy="812800"/>
          </a:xfrm>
        </p:grpSpPr>
        <p:sp>
          <p:nvSpPr>
            <p:cNvPr id="4" name="Freeform 4"/>
            <p:cNvSpPr/>
            <p:nvPr/>
          </p:nvSpPr>
          <p:spPr>
            <a:xfrm>
              <a:off x="47130" y="47130"/>
              <a:ext cx="718541" cy="718541"/>
            </a:xfrm>
            <a:custGeom>
              <a:avLst/>
              <a:gdLst/>
              <a:ahLst/>
              <a:cxnLst/>
              <a:rect l="l" t="t" r="r" b="b"/>
              <a:pathLst>
                <a:path w="718541" h="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005587"/>
            </a:solidFill>
          </p:spPr>
        </p:sp>
        <p:sp>
          <p:nvSpPr>
            <p:cNvPr id="5" name="TextBox 5"/>
            <p:cNvSpPr txBox="1"/>
            <p:nvPr/>
          </p:nvSpPr>
          <p:spPr>
            <a:xfrm>
              <a:off x="139700" y="73025"/>
              <a:ext cx="533400" cy="600075"/>
            </a:xfrm>
            <a:prstGeom prst="rect">
              <a:avLst/>
            </a:prstGeom>
          </p:spPr>
          <p:txBody>
            <a:bodyPr lIns="50800" tIns="50800" rIns="50800" bIns="50800" rtlCol="0" anchor="ctr"/>
            <a:lstStyle/>
            <a:p>
              <a:pPr algn="ctr">
                <a:lnSpc>
                  <a:spcPts val="4199"/>
                </a:lnSpc>
              </a:pPr>
              <a:endParaRPr/>
            </a:p>
          </p:txBody>
        </p:sp>
      </p:grpSp>
      <p:sp>
        <p:nvSpPr>
          <p:cNvPr id="6" name="AutoShape 6">
            <a:extLst>
              <a:ext uri="{C183D7F6-B498-43B3-948B-1728B52AA6E4}">
                <adec:decorative xmlns:adec="http://schemas.microsoft.com/office/drawing/2017/decorative" val="1"/>
              </a:ext>
            </a:extLst>
          </p:cNvPr>
          <p:cNvSpPr/>
          <p:nvPr/>
        </p:nvSpPr>
        <p:spPr>
          <a:xfrm>
            <a:off x="7784760" y="5325892"/>
            <a:ext cx="2830580" cy="0"/>
          </a:xfrm>
          <a:prstGeom prst="line">
            <a:avLst/>
          </a:prstGeom>
          <a:ln w="38100" cap="flat">
            <a:solidFill>
              <a:srgbClr val="F4F4F4"/>
            </a:solidFill>
            <a:prstDash val="solid"/>
            <a:headEnd type="none" w="sm" len="sm"/>
            <a:tailEnd type="none" w="sm" len="sm"/>
          </a:ln>
        </p:spPr>
      </p:sp>
      <p:sp>
        <p:nvSpPr>
          <p:cNvPr id="7" name="TextBox 7"/>
          <p:cNvSpPr txBox="1"/>
          <p:nvPr/>
        </p:nvSpPr>
        <p:spPr>
          <a:xfrm>
            <a:off x="4951547" y="6864863"/>
            <a:ext cx="3153911" cy="2300923"/>
          </a:xfrm>
          <a:prstGeom prst="rect">
            <a:avLst/>
          </a:prstGeom>
        </p:spPr>
        <p:txBody>
          <a:bodyPr lIns="0" tIns="0" rIns="0" bIns="0" rtlCol="0" anchor="t">
            <a:spAutoFit/>
          </a:bodyPr>
          <a:lstStyle/>
          <a:p>
            <a:pPr marL="0" lvl="0" indent="0" algn="ctr">
              <a:lnSpc>
                <a:spcPts val="3639"/>
              </a:lnSpc>
              <a:spcBef>
                <a:spcPct val="0"/>
              </a:spcBef>
            </a:pPr>
            <a:r>
              <a:rPr lang="en-US" sz="2599">
                <a:solidFill>
                  <a:srgbClr val="2A2E3A"/>
                </a:solidFill>
                <a:latin typeface="Helios"/>
              </a:rPr>
              <a:t>When giving feedback, it’s </a:t>
            </a:r>
            <a:r>
              <a:rPr lang="en-US" sz="2599">
                <a:solidFill>
                  <a:srgbClr val="2A2E3A"/>
                </a:solidFill>
                <a:latin typeface="Helios Bold"/>
              </a:rPr>
              <a:t>not how much</a:t>
            </a:r>
            <a:r>
              <a:rPr lang="en-US" sz="2599">
                <a:solidFill>
                  <a:srgbClr val="2A2E3A"/>
                </a:solidFill>
                <a:latin typeface="Helios"/>
              </a:rPr>
              <a:t> you say –  it’s </a:t>
            </a:r>
            <a:r>
              <a:rPr lang="en-US" sz="2599">
                <a:solidFill>
                  <a:srgbClr val="2A2E3A"/>
                </a:solidFill>
                <a:latin typeface="Helios Bold"/>
              </a:rPr>
              <a:t>when and how</a:t>
            </a:r>
            <a:r>
              <a:rPr lang="en-US" sz="2599">
                <a:solidFill>
                  <a:srgbClr val="2A2E3A"/>
                </a:solidFill>
                <a:latin typeface="Helios"/>
              </a:rPr>
              <a:t> you say it</a:t>
            </a:r>
          </a:p>
        </p:txBody>
      </p:sp>
      <p:sp>
        <p:nvSpPr>
          <p:cNvPr id="9" name="Freeform 9">
            <a:extLst>
              <a:ext uri="{C183D7F6-B498-43B3-948B-1728B52AA6E4}">
                <adec:decorative xmlns:adec="http://schemas.microsoft.com/office/drawing/2017/decorative" val="1"/>
              </a:ext>
            </a:extLst>
          </p:cNvPr>
          <p:cNvSpPr/>
          <p:nvPr/>
        </p:nvSpPr>
        <p:spPr>
          <a:xfrm>
            <a:off x="10615341" y="4060109"/>
            <a:ext cx="2531565" cy="2531565"/>
          </a:xfrm>
          <a:custGeom>
            <a:avLst/>
            <a:gdLst/>
            <a:ahLst/>
            <a:cxnLst/>
            <a:rect l="l" t="t" r="r" b="b"/>
            <a:pathLst>
              <a:path w="2531565" h="2531565">
                <a:moveTo>
                  <a:pt x="0" y="0"/>
                </a:moveTo>
                <a:lnTo>
                  <a:pt x="2531565" y="0"/>
                </a:lnTo>
                <a:lnTo>
                  <a:pt x="2531565" y="2531566"/>
                </a:lnTo>
                <a:lnTo>
                  <a:pt x="0" y="253156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10" name="Group 10">
            <a:extLst>
              <a:ext uri="{C183D7F6-B498-43B3-948B-1728B52AA6E4}">
                <adec:decorative xmlns:adec="http://schemas.microsoft.com/office/drawing/2017/decorative" val="1"/>
              </a:ext>
            </a:extLst>
          </p:cNvPr>
          <p:cNvGrpSpPr/>
          <p:nvPr/>
        </p:nvGrpSpPr>
        <p:grpSpPr>
          <a:xfrm>
            <a:off x="10841030" y="4295324"/>
            <a:ext cx="2080186" cy="2080186"/>
            <a:chOff x="0" y="0"/>
            <a:chExt cx="812800" cy="812800"/>
          </a:xfrm>
        </p:grpSpPr>
        <p:sp>
          <p:nvSpPr>
            <p:cNvPr id="11" name="Freeform 11"/>
            <p:cNvSpPr/>
            <p:nvPr/>
          </p:nvSpPr>
          <p:spPr>
            <a:xfrm>
              <a:off x="47130" y="47130"/>
              <a:ext cx="718541" cy="718541"/>
            </a:xfrm>
            <a:custGeom>
              <a:avLst/>
              <a:gdLst/>
              <a:ahLst/>
              <a:cxnLst/>
              <a:rect l="l" t="t" r="r" b="b"/>
              <a:pathLst>
                <a:path w="718541" h="718541">
                  <a:moveTo>
                    <a:pt x="464537" y="58137"/>
                  </a:moveTo>
                  <a:lnTo>
                    <a:pt x="660403" y="254003"/>
                  </a:lnTo>
                  <a:cubicBezTo>
                    <a:pt x="718540" y="312140"/>
                    <a:pt x="718540" y="406400"/>
                    <a:pt x="660403" y="464537"/>
                  </a:cubicBezTo>
                  <a:lnTo>
                    <a:pt x="464537" y="660403"/>
                  </a:lnTo>
                  <a:cubicBezTo>
                    <a:pt x="406400" y="718540"/>
                    <a:pt x="312140" y="718540"/>
                    <a:pt x="254003" y="660403"/>
                  </a:cubicBezTo>
                  <a:lnTo>
                    <a:pt x="58137" y="464537"/>
                  </a:lnTo>
                  <a:cubicBezTo>
                    <a:pt x="0" y="406400"/>
                    <a:pt x="0" y="312140"/>
                    <a:pt x="58137" y="254003"/>
                  </a:cubicBezTo>
                  <a:lnTo>
                    <a:pt x="254003" y="58137"/>
                  </a:lnTo>
                  <a:cubicBezTo>
                    <a:pt x="312140" y="0"/>
                    <a:pt x="406400" y="0"/>
                    <a:pt x="464537" y="58137"/>
                  </a:cubicBezTo>
                  <a:close/>
                </a:path>
              </a:pathLst>
            </a:custGeom>
            <a:solidFill>
              <a:srgbClr val="005587"/>
            </a:solidFill>
          </p:spPr>
        </p:sp>
        <p:sp>
          <p:nvSpPr>
            <p:cNvPr id="12" name="TextBox 12"/>
            <p:cNvSpPr txBox="1"/>
            <p:nvPr/>
          </p:nvSpPr>
          <p:spPr>
            <a:xfrm>
              <a:off x="139700" y="73025"/>
              <a:ext cx="533400" cy="600075"/>
            </a:xfrm>
            <a:prstGeom prst="rect">
              <a:avLst/>
            </a:prstGeom>
          </p:spPr>
          <p:txBody>
            <a:bodyPr lIns="50800" tIns="50800" rIns="50800" bIns="50800" rtlCol="0" anchor="ctr"/>
            <a:lstStyle/>
            <a:p>
              <a:pPr algn="ctr">
                <a:lnSpc>
                  <a:spcPts val="4199"/>
                </a:lnSpc>
              </a:pPr>
              <a:endParaRPr/>
            </a:p>
          </p:txBody>
        </p:sp>
      </p:grpSp>
      <p:sp>
        <p:nvSpPr>
          <p:cNvPr id="8" name="TextBox 8"/>
          <p:cNvSpPr txBox="1"/>
          <p:nvPr/>
        </p:nvSpPr>
        <p:spPr>
          <a:xfrm>
            <a:off x="10249672" y="6864863"/>
            <a:ext cx="3262902" cy="2305685"/>
          </a:xfrm>
          <a:prstGeom prst="rect">
            <a:avLst/>
          </a:prstGeom>
        </p:spPr>
        <p:txBody>
          <a:bodyPr lIns="0" tIns="0" rIns="0" bIns="0" rtlCol="0" anchor="t">
            <a:spAutoFit/>
          </a:bodyPr>
          <a:lstStyle/>
          <a:p>
            <a:pPr marL="0" lvl="0" indent="0" algn="ctr">
              <a:lnSpc>
                <a:spcPts val="3639"/>
              </a:lnSpc>
              <a:spcBef>
                <a:spcPct val="0"/>
              </a:spcBef>
            </a:pPr>
            <a:r>
              <a:rPr lang="en-US" sz="2599" dirty="0">
                <a:solidFill>
                  <a:srgbClr val="2A2E3A"/>
                </a:solidFill>
                <a:latin typeface="Helios"/>
              </a:rPr>
              <a:t>Encourage student feedback by </a:t>
            </a:r>
            <a:r>
              <a:rPr lang="en-US" sz="2599" dirty="0">
                <a:solidFill>
                  <a:srgbClr val="2A2E3A"/>
                </a:solidFill>
                <a:latin typeface="Helios Bold"/>
              </a:rPr>
              <a:t>building community</a:t>
            </a:r>
            <a:r>
              <a:rPr lang="en-US" sz="2599" dirty="0">
                <a:solidFill>
                  <a:srgbClr val="2A2E3A"/>
                </a:solidFill>
                <a:latin typeface="Helios"/>
              </a:rPr>
              <a:t> and </a:t>
            </a:r>
            <a:r>
              <a:rPr lang="en-US" sz="2599" dirty="0">
                <a:solidFill>
                  <a:srgbClr val="2A2E3A"/>
                </a:solidFill>
                <a:latin typeface="Helios Bold"/>
              </a:rPr>
              <a:t>communicating expectations</a:t>
            </a:r>
            <a:r>
              <a:rPr lang="en-US" sz="2599" dirty="0">
                <a:solidFill>
                  <a:srgbClr val="2A2E3A"/>
                </a:solidFill>
                <a:latin typeface="Helios"/>
              </a:rPr>
              <a:t> </a:t>
            </a:r>
          </a:p>
        </p:txBody>
      </p:sp>
      <p:grpSp>
        <p:nvGrpSpPr>
          <p:cNvPr id="13" name="Group 13">
            <a:extLst>
              <a:ext uri="{C183D7F6-B498-43B3-948B-1728B52AA6E4}">
                <adec:decorative xmlns:adec="http://schemas.microsoft.com/office/drawing/2017/decorative" val="1"/>
              </a:ext>
            </a:extLst>
          </p:cNvPr>
          <p:cNvGrpSpPr/>
          <p:nvPr/>
        </p:nvGrpSpPr>
        <p:grpSpPr>
          <a:xfrm>
            <a:off x="0" y="9706459"/>
            <a:ext cx="18288000" cy="1161081"/>
            <a:chOff x="0" y="0"/>
            <a:chExt cx="4816593" cy="305799"/>
          </a:xfrm>
        </p:grpSpPr>
        <p:sp>
          <p:nvSpPr>
            <p:cNvPr id="14" name="Freeform 14"/>
            <p:cNvSpPr/>
            <p:nvPr/>
          </p:nvSpPr>
          <p:spPr>
            <a:xfrm>
              <a:off x="0" y="0"/>
              <a:ext cx="4816592" cy="305799"/>
            </a:xfrm>
            <a:custGeom>
              <a:avLst/>
              <a:gdLst/>
              <a:ahLst/>
              <a:cxnLst/>
              <a:rect l="l" t="t" r="r" b="b"/>
              <a:pathLst>
                <a:path w="4816592" h="305799">
                  <a:moveTo>
                    <a:pt x="0" y="0"/>
                  </a:moveTo>
                  <a:lnTo>
                    <a:pt x="4816592" y="0"/>
                  </a:lnTo>
                  <a:lnTo>
                    <a:pt x="4816592" y="305799"/>
                  </a:lnTo>
                  <a:lnTo>
                    <a:pt x="0" y="305799"/>
                  </a:lnTo>
                  <a:close/>
                </a:path>
              </a:pathLst>
            </a:custGeom>
            <a:solidFill>
              <a:srgbClr val="F4F4F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16" name="Freeform 16">
            <a:extLst>
              <a:ext uri="{C183D7F6-B498-43B3-948B-1728B52AA6E4}">
                <adec:decorative xmlns:adec="http://schemas.microsoft.com/office/drawing/2017/decorative" val="1"/>
              </a:ext>
            </a:extLst>
          </p:cNvPr>
          <p:cNvSpPr/>
          <p:nvPr/>
        </p:nvSpPr>
        <p:spPr>
          <a:xfrm>
            <a:off x="6048884" y="4836749"/>
            <a:ext cx="959237" cy="959237"/>
          </a:xfrm>
          <a:custGeom>
            <a:avLst/>
            <a:gdLst/>
            <a:ahLst/>
            <a:cxnLst/>
            <a:rect l="l" t="t" r="r" b="b"/>
            <a:pathLst>
              <a:path w="959237" h="959237">
                <a:moveTo>
                  <a:pt x="0" y="0"/>
                </a:moveTo>
                <a:lnTo>
                  <a:pt x="959237" y="0"/>
                </a:lnTo>
                <a:lnTo>
                  <a:pt x="959237" y="959236"/>
                </a:lnTo>
                <a:lnTo>
                  <a:pt x="0" y="959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a:extLst>
              <a:ext uri="{C183D7F6-B498-43B3-948B-1728B52AA6E4}">
                <adec:decorative xmlns:adec="http://schemas.microsoft.com/office/drawing/2017/decorative" val="1"/>
              </a:ext>
            </a:extLst>
          </p:cNvPr>
          <p:cNvSpPr/>
          <p:nvPr/>
        </p:nvSpPr>
        <p:spPr>
          <a:xfrm flipH="1" flipV="1">
            <a:off x="-583319" y="9706459"/>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a:extLst>
              <a:ext uri="{C183D7F6-B498-43B3-948B-1728B52AA6E4}">
                <adec:decorative xmlns:adec="http://schemas.microsoft.com/office/drawing/2017/decorative" val="1"/>
              </a:ext>
            </a:extLst>
          </p:cNvPr>
          <p:cNvSpPr/>
          <p:nvPr/>
        </p:nvSpPr>
        <p:spPr>
          <a:xfrm>
            <a:off x="-191701" y="9706459"/>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a:extLst>
              <a:ext uri="{C183D7F6-B498-43B3-948B-1728B52AA6E4}">
                <adec:decorative xmlns:adec="http://schemas.microsoft.com/office/drawing/2017/decorative" val="1"/>
              </a:ext>
            </a:extLst>
          </p:cNvPr>
          <p:cNvSpPr/>
          <p:nvPr/>
        </p:nvSpPr>
        <p:spPr>
          <a:xfrm>
            <a:off x="11413771" y="4836749"/>
            <a:ext cx="934705" cy="934705"/>
          </a:xfrm>
          <a:custGeom>
            <a:avLst/>
            <a:gdLst/>
            <a:ahLst/>
            <a:cxnLst/>
            <a:rect l="l" t="t" r="r" b="b"/>
            <a:pathLst>
              <a:path w="934705" h="934705">
                <a:moveTo>
                  <a:pt x="0" y="0"/>
                </a:moveTo>
                <a:lnTo>
                  <a:pt x="934705" y="0"/>
                </a:lnTo>
                <a:lnTo>
                  <a:pt x="934705" y="934705"/>
                </a:lnTo>
                <a:lnTo>
                  <a:pt x="0" y="9347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2413D8-7909-794B-23A2-84CEACA01EB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Feedback – Instructor’s Input</a:t>
            </a:r>
          </a:p>
        </p:txBody>
      </p:sp>
      <p:sp>
        <p:nvSpPr>
          <p:cNvPr id="4" name="TextBox 4"/>
          <p:cNvSpPr txBox="1"/>
          <p:nvPr/>
        </p:nvSpPr>
        <p:spPr>
          <a:xfrm>
            <a:off x="622770" y="593122"/>
            <a:ext cx="7166428"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Your Teaching Journey</a:t>
            </a:r>
          </a:p>
        </p:txBody>
      </p:sp>
      <p:sp>
        <p:nvSpPr>
          <p:cNvPr id="3" name="TextBox 3"/>
          <p:cNvSpPr txBox="1"/>
          <p:nvPr/>
        </p:nvSpPr>
        <p:spPr>
          <a:xfrm>
            <a:off x="1908021" y="4004422"/>
            <a:ext cx="6962262" cy="1844675"/>
          </a:xfrm>
          <a:prstGeom prst="rect">
            <a:avLst/>
          </a:prstGeom>
        </p:spPr>
        <p:txBody>
          <a:bodyPr lIns="0" tIns="0" rIns="0" bIns="0" rtlCol="0" anchor="t">
            <a:spAutoFit/>
          </a:bodyPr>
          <a:lstStyle/>
          <a:p>
            <a:pPr>
              <a:lnSpc>
                <a:spcPts val="4899"/>
              </a:lnSpc>
            </a:pPr>
            <a:r>
              <a:rPr lang="en-US" sz="3499">
                <a:solidFill>
                  <a:srgbClr val="2A2E3A"/>
                </a:solidFill>
                <a:latin typeface="Helios"/>
              </a:rPr>
              <a:t>What is the most effective way you’ve found to promote student feedback (your “go-to” approach)?</a:t>
            </a:r>
          </a:p>
        </p:txBody>
      </p:sp>
      <p:sp>
        <p:nvSpPr>
          <p:cNvPr id="2" name="Freeform 2" descr="A two-lane road."/>
          <p:cNvSpPr/>
          <p:nvPr/>
        </p:nvSpPr>
        <p:spPr>
          <a:xfrm rot="-9249873" flipV="1">
            <a:off x="10061816" y="662281"/>
            <a:ext cx="11145366" cy="8024663"/>
          </a:xfrm>
          <a:custGeom>
            <a:avLst/>
            <a:gdLst/>
            <a:ahLst/>
            <a:cxnLst/>
            <a:rect l="l" t="t" r="r" b="b"/>
            <a:pathLst>
              <a:path w="11145366" h="8024663">
                <a:moveTo>
                  <a:pt x="0" y="8024663"/>
                </a:moveTo>
                <a:lnTo>
                  <a:pt x="11145366" y="8024663"/>
                </a:lnTo>
                <a:lnTo>
                  <a:pt x="11145366" y="0"/>
                </a:lnTo>
                <a:lnTo>
                  <a:pt x="0" y="0"/>
                </a:lnTo>
                <a:lnTo>
                  <a:pt x="0" y="8024663"/>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descr="A yellow map marker."/>
          <p:cNvSpPr/>
          <p:nvPr/>
        </p:nvSpPr>
        <p:spPr>
          <a:xfrm rot="200448">
            <a:off x="16774031" y="439650"/>
            <a:ext cx="547409" cy="748943"/>
          </a:xfrm>
          <a:custGeom>
            <a:avLst/>
            <a:gdLst/>
            <a:ahLst/>
            <a:cxnLst/>
            <a:rect l="l" t="t" r="r" b="b"/>
            <a:pathLst>
              <a:path w="547409" h="748943">
                <a:moveTo>
                  <a:pt x="0" y="0"/>
                </a:moveTo>
                <a:lnTo>
                  <a:pt x="547409" y="0"/>
                </a:lnTo>
                <a:lnTo>
                  <a:pt x="547409" y="748943"/>
                </a:lnTo>
                <a:lnTo>
                  <a:pt x="0" y="748943"/>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FBEFCA-C549-974B-2E03-9A06B81AA3A8}"/>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Students Expect to be Changed</a:t>
            </a:r>
          </a:p>
        </p:txBody>
      </p:sp>
      <p:sp>
        <p:nvSpPr>
          <p:cNvPr id="2" name="Freeform 2" descr="Five dandelions all in the puffy stage before flowering; each colored differently."/>
          <p:cNvSpPr/>
          <p:nvPr/>
        </p:nvSpPr>
        <p:spPr>
          <a:xfrm>
            <a:off x="-621902" y="0"/>
            <a:ext cx="19531804" cy="10287000"/>
          </a:xfrm>
          <a:custGeom>
            <a:avLst/>
            <a:gdLst/>
            <a:ahLst/>
            <a:cxnLst/>
            <a:rect l="l" t="t" r="r" b="b"/>
            <a:pathLst>
              <a:path w="19531804" h="10287000">
                <a:moveTo>
                  <a:pt x="0" y="0"/>
                </a:moveTo>
                <a:lnTo>
                  <a:pt x="19531804" y="0"/>
                </a:lnTo>
                <a:lnTo>
                  <a:pt x="19531804" y="10287000"/>
                </a:lnTo>
                <a:lnTo>
                  <a:pt x="0" y="10287000"/>
                </a:lnTo>
                <a:lnTo>
                  <a:pt x="0" y="0"/>
                </a:lnTo>
                <a:close/>
              </a:path>
            </a:pathLst>
          </a:custGeom>
          <a:blipFill>
            <a:blip r:embed="rId3"/>
            <a:stretch>
              <a:fillRect l="-8357" r="-8357"/>
            </a:stretch>
          </a:blipFill>
        </p:spPr>
      </p:sp>
      <p:sp>
        <p:nvSpPr>
          <p:cNvPr id="3" name="TextBox 3"/>
          <p:cNvSpPr txBox="1"/>
          <p:nvPr/>
        </p:nvSpPr>
        <p:spPr>
          <a:xfrm>
            <a:off x="7576985" y="211570"/>
            <a:ext cx="10711015" cy="3333750"/>
          </a:xfrm>
          <a:prstGeom prst="rect">
            <a:avLst/>
          </a:prstGeom>
        </p:spPr>
        <p:txBody>
          <a:bodyPr lIns="0" tIns="0" rIns="0" bIns="0" rtlCol="0" anchor="t">
            <a:spAutoFit/>
          </a:bodyPr>
          <a:lstStyle/>
          <a:p>
            <a:pPr algn="ctr">
              <a:lnSpc>
                <a:spcPts val="13725"/>
              </a:lnSpc>
            </a:pPr>
            <a:r>
              <a:rPr lang="en-US" sz="7500" spc="900">
                <a:solidFill>
                  <a:srgbClr val="FFFFFF"/>
                </a:solidFill>
                <a:latin typeface="Brittany"/>
              </a:rPr>
              <a:t>Students expect</a:t>
            </a:r>
          </a:p>
          <a:p>
            <a:pPr marL="0" lvl="0" indent="0" algn="ctr">
              <a:lnSpc>
                <a:spcPts val="13725"/>
              </a:lnSpc>
            </a:pPr>
            <a:r>
              <a:rPr lang="en-US" sz="7500" spc="900">
                <a:solidFill>
                  <a:srgbClr val="FFFFFF"/>
                </a:solidFill>
                <a:latin typeface="Brittany"/>
              </a:rPr>
              <a:t>to be changed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9CBAC20-5EFC-19C6-6519-D9B83378141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Feedback Questions</a:t>
            </a:r>
          </a:p>
        </p:txBody>
      </p:sp>
      <p:sp>
        <p:nvSpPr>
          <p:cNvPr id="2" name="AutoShape 2">
            <a:extLst>
              <a:ext uri="{C183D7F6-B498-43B3-948B-1728B52AA6E4}">
                <adec:decorative xmlns:adec="http://schemas.microsoft.com/office/drawing/2017/decorative" val="1"/>
              </a:ext>
            </a:extLst>
          </p:cNvPr>
          <p:cNvSpPr/>
          <p:nvPr/>
        </p:nvSpPr>
        <p:spPr>
          <a:xfrm>
            <a:off x="-933450" y="5162550"/>
            <a:ext cx="13266420" cy="0"/>
          </a:xfrm>
          <a:prstGeom prst="line">
            <a:avLst/>
          </a:prstGeom>
          <a:ln w="47625" cap="flat">
            <a:solidFill>
              <a:srgbClr val="FFD100"/>
            </a:solidFill>
            <a:prstDash val="solid"/>
            <a:headEnd type="none" w="sm" len="sm"/>
            <a:tailEnd type="none" w="sm" len="sm"/>
          </a:ln>
        </p:spPr>
      </p:sp>
      <p:grpSp>
        <p:nvGrpSpPr>
          <p:cNvPr id="3" name="Group 3">
            <a:extLst>
              <a:ext uri="{C183D7F6-B498-43B3-948B-1728B52AA6E4}">
                <adec:decorative xmlns:adec="http://schemas.microsoft.com/office/drawing/2017/decorative" val="1"/>
              </a:ext>
            </a:extLst>
          </p:cNvPr>
          <p:cNvGrpSpPr/>
          <p:nvPr/>
        </p:nvGrpSpPr>
        <p:grpSpPr>
          <a:xfrm>
            <a:off x="15409545" y="1028700"/>
            <a:ext cx="2878455" cy="8229600"/>
            <a:chOff x="0" y="0"/>
            <a:chExt cx="758112" cy="2167467"/>
          </a:xfrm>
        </p:grpSpPr>
        <p:sp>
          <p:nvSpPr>
            <p:cNvPr id="4" name="Freeform 4"/>
            <p:cNvSpPr/>
            <p:nvPr/>
          </p:nvSpPr>
          <p:spPr>
            <a:xfrm>
              <a:off x="0" y="0"/>
              <a:ext cx="758112" cy="2167467"/>
            </a:xfrm>
            <a:custGeom>
              <a:avLst/>
              <a:gdLst/>
              <a:ahLst/>
              <a:cxnLst/>
              <a:rect l="l" t="t" r="r" b="b"/>
              <a:pathLst>
                <a:path w="758112" h="2167467">
                  <a:moveTo>
                    <a:pt x="0" y="0"/>
                  </a:moveTo>
                  <a:lnTo>
                    <a:pt x="758112" y="0"/>
                  </a:lnTo>
                  <a:lnTo>
                    <a:pt x="758112" y="2167467"/>
                  </a:lnTo>
                  <a:lnTo>
                    <a:pt x="0" y="2167467"/>
                  </a:lnTo>
                  <a:close/>
                </a:path>
              </a:pathLst>
            </a:custGeom>
            <a:solidFill>
              <a:srgbClr val="DAEBFE"/>
            </a:solidFill>
          </p:spPr>
        </p:sp>
        <p:sp>
          <p:nvSpPr>
            <p:cNvPr id="5" name="TextBox 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3" name="Group 13" descr="Blue rectangle displaying &quot;Questions&quot;"/>
          <p:cNvGrpSpPr/>
          <p:nvPr/>
        </p:nvGrpSpPr>
        <p:grpSpPr>
          <a:xfrm>
            <a:off x="3409950" y="0"/>
            <a:ext cx="5734050" cy="10287000"/>
            <a:chOff x="0" y="0"/>
            <a:chExt cx="1510202" cy="2709333"/>
          </a:xfrm>
        </p:grpSpPr>
        <p:sp>
          <p:nvSpPr>
            <p:cNvPr id="14" name="Freeform 14"/>
            <p:cNvSpPr/>
            <p:nvPr/>
          </p:nvSpPr>
          <p:spPr>
            <a:xfrm>
              <a:off x="0" y="0"/>
              <a:ext cx="1510202" cy="2709333"/>
            </a:xfrm>
            <a:custGeom>
              <a:avLst/>
              <a:gdLst/>
              <a:ahLst/>
              <a:cxnLst/>
              <a:rect l="l" t="t" r="r" b="b"/>
              <a:pathLst>
                <a:path w="1510202" h="2709333">
                  <a:moveTo>
                    <a:pt x="0" y="0"/>
                  </a:moveTo>
                  <a:lnTo>
                    <a:pt x="1510202" y="0"/>
                  </a:lnTo>
                  <a:lnTo>
                    <a:pt x="1510202" y="2709333"/>
                  </a:lnTo>
                  <a:lnTo>
                    <a:pt x="0" y="2709333"/>
                  </a:lnTo>
                  <a:close/>
                </a:path>
              </a:pathLst>
            </a:custGeom>
            <a:solidFill>
              <a:srgbClr val="005587"/>
            </a:solidFill>
          </p:spPr>
        </p:sp>
        <p:sp>
          <p:nvSpPr>
            <p:cNvPr id="15" name="TextBox 1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6" name="TextBox 16"/>
          <p:cNvSpPr txBox="1"/>
          <p:nvPr/>
        </p:nvSpPr>
        <p:spPr>
          <a:xfrm>
            <a:off x="2378667" y="3502024"/>
            <a:ext cx="7796616" cy="1708151"/>
          </a:xfrm>
          <a:prstGeom prst="rect">
            <a:avLst/>
          </a:prstGeom>
        </p:spPr>
        <p:txBody>
          <a:bodyPr lIns="0" tIns="0" rIns="0" bIns="0" rtlCol="0" anchor="t">
            <a:spAutoFit/>
          </a:bodyPr>
          <a:lstStyle/>
          <a:p>
            <a:pPr marL="0" lvl="0" indent="0" algn="ctr">
              <a:lnSpc>
                <a:spcPts val="13999"/>
              </a:lnSpc>
              <a:spcBef>
                <a:spcPct val="0"/>
              </a:spcBef>
            </a:pPr>
            <a:r>
              <a:rPr lang="en-US" sz="9999">
                <a:solidFill>
                  <a:srgbClr val="FFFFFF"/>
                </a:solidFill>
                <a:latin typeface="Brittany"/>
              </a:rPr>
              <a:t>Questions</a:t>
            </a:r>
          </a:p>
        </p:txBody>
      </p:sp>
      <p:grpSp>
        <p:nvGrpSpPr>
          <p:cNvPr id="6" name="Group 6">
            <a:extLst>
              <a:ext uri="{C183D7F6-B498-43B3-948B-1728B52AA6E4}">
                <adec:decorative xmlns:adec="http://schemas.microsoft.com/office/drawing/2017/decorative" val="1"/>
              </a:ext>
            </a:extLst>
          </p:cNvPr>
          <p:cNvGrpSpPr/>
          <p:nvPr/>
        </p:nvGrpSpPr>
        <p:grpSpPr>
          <a:xfrm>
            <a:off x="11101791" y="1890987"/>
            <a:ext cx="5390601" cy="6590751"/>
            <a:chOff x="0" y="0"/>
            <a:chExt cx="15880397" cy="19415970"/>
          </a:xfrm>
        </p:grpSpPr>
        <p:sp>
          <p:nvSpPr>
            <p:cNvPr id="7" name="Freeform 7"/>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FFFFFF"/>
            </a:solidFill>
          </p:spPr>
        </p:sp>
        <p:sp>
          <p:nvSpPr>
            <p:cNvPr id="8" name="Freeform 8"/>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FFD100"/>
            </a:solidFill>
          </p:spPr>
        </p:sp>
      </p:grpSp>
      <p:grpSp>
        <p:nvGrpSpPr>
          <p:cNvPr id="9" name="Group 9">
            <a:extLst>
              <a:ext uri="{C183D7F6-B498-43B3-948B-1728B52AA6E4}">
                <adec:decorative xmlns:adec="http://schemas.microsoft.com/office/drawing/2017/decorative" val="1"/>
              </a:ext>
            </a:extLst>
          </p:cNvPr>
          <p:cNvGrpSpPr>
            <a:grpSpLocks noChangeAspect="1"/>
          </p:cNvGrpSpPr>
          <p:nvPr/>
        </p:nvGrpSpPr>
        <p:grpSpPr>
          <a:xfrm>
            <a:off x="-3328035" y="7038975"/>
            <a:ext cx="5246370" cy="5246370"/>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AEBFE"/>
            </a:solidFill>
          </p:spPr>
        </p:sp>
      </p:grpSp>
      <p:grpSp>
        <p:nvGrpSpPr>
          <p:cNvPr id="11" name="Group 11" descr="A green pencil atop a notepad displaying a question mark."/>
          <p:cNvGrpSpPr/>
          <p:nvPr/>
        </p:nvGrpSpPr>
        <p:grpSpPr>
          <a:xfrm>
            <a:off x="11373974" y="2176462"/>
            <a:ext cx="4846234" cy="6019800"/>
            <a:chOff x="0" y="0"/>
            <a:chExt cx="6461645" cy="8026400"/>
          </a:xfrm>
        </p:grpSpPr>
        <p:pic>
          <p:nvPicPr>
            <p:cNvPr id="12" name="Picture 12"/>
            <p:cNvPicPr>
              <a:picLocks noChangeAspect="1"/>
            </p:cNvPicPr>
            <p:nvPr/>
          </p:nvPicPr>
          <p:blipFill>
            <a:blip r:embed="rId3"/>
            <a:srcRect l="27714" t="16791" r="31017" b="6268"/>
            <a:stretch>
              <a:fillRect/>
            </a:stretch>
          </p:blipFill>
          <p:spPr>
            <a:xfrm>
              <a:off x="0" y="0"/>
              <a:ext cx="6461645" cy="8026400"/>
            </a:xfrm>
            <a:prstGeom prst="rect">
              <a:avLst/>
            </a:prstGeom>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A010354-E82B-8D21-1D16-BB4612C6DBB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Thank You</a:t>
            </a:r>
          </a:p>
        </p:txBody>
      </p:sp>
      <p:grpSp>
        <p:nvGrpSpPr>
          <p:cNvPr id="2" name="Group 2">
            <a:extLst>
              <a:ext uri="{C183D7F6-B498-43B3-948B-1728B52AA6E4}">
                <adec:decorative xmlns:adec="http://schemas.microsoft.com/office/drawing/2017/decorative" val="1"/>
              </a:ext>
            </a:extLst>
          </p:cNvPr>
          <p:cNvGrpSpPr/>
          <p:nvPr/>
        </p:nvGrpSpPr>
        <p:grpSpPr>
          <a:xfrm rot="2038469">
            <a:off x="3376599" y="-4345989"/>
            <a:ext cx="11529736" cy="18975564"/>
            <a:chOff x="0" y="0"/>
            <a:chExt cx="3036638" cy="4997679"/>
          </a:xfrm>
        </p:grpSpPr>
        <p:sp>
          <p:nvSpPr>
            <p:cNvPr id="3" name="Freeform 3"/>
            <p:cNvSpPr/>
            <p:nvPr/>
          </p:nvSpPr>
          <p:spPr>
            <a:xfrm>
              <a:off x="0" y="0"/>
              <a:ext cx="3036638" cy="4997679"/>
            </a:xfrm>
            <a:custGeom>
              <a:avLst/>
              <a:gdLst/>
              <a:ahLst/>
              <a:cxnLst/>
              <a:rect l="l" t="t" r="r" b="b"/>
              <a:pathLst>
                <a:path w="3036638" h="4997679">
                  <a:moveTo>
                    <a:pt x="0" y="0"/>
                  </a:moveTo>
                  <a:lnTo>
                    <a:pt x="3036638" y="0"/>
                  </a:lnTo>
                  <a:lnTo>
                    <a:pt x="3036638" y="4997679"/>
                  </a:lnTo>
                  <a:lnTo>
                    <a:pt x="0" y="4997679"/>
                  </a:lnTo>
                  <a:close/>
                </a:path>
              </a:pathLst>
            </a:custGeom>
            <a:solidFill>
              <a:srgbClr val="005587"/>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093914" y="1835468"/>
            <a:ext cx="12100171" cy="6616065"/>
            <a:chOff x="0" y="0"/>
            <a:chExt cx="13790855" cy="7540488"/>
          </a:xfrm>
        </p:grpSpPr>
        <p:sp>
          <p:nvSpPr>
            <p:cNvPr id="6" name="Freeform 6"/>
            <p:cNvSpPr/>
            <p:nvPr/>
          </p:nvSpPr>
          <p:spPr>
            <a:xfrm>
              <a:off x="0" y="0"/>
              <a:ext cx="13790856" cy="7540488"/>
            </a:xfrm>
            <a:custGeom>
              <a:avLst/>
              <a:gdLst/>
              <a:ahLst/>
              <a:cxnLst/>
              <a:rect l="l" t="t" r="r" b="b"/>
              <a:pathLst>
                <a:path w="13790856" h="7540488">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FFD100"/>
            </a:solidFill>
          </p:spPr>
        </p:sp>
      </p:grpSp>
      <p:grpSp>
        <p:nvGrpSpPr>
          <p:cNvPr id="7" name="Group 7">
            <a:extLst>
              <a:ext uri="{C183D7F6-B498-43B3-948B-1728B52AA6E4}">
                <adec:decorative xmlns:adec="http://schemas.microsoft.com/office/drawing/2017/decorative" val="1"/>
              </a:ext>
            </a:extLst>
          </p:cNvPr>
          <p:cNvGrpSpPr/>
          <p:nvPr/>
        </p:nvGrpSpPr>
        <p:grpSpPr>
          <a:xfrm>
            <a:off x="1028700" y="1028700"/>
            <a:ext cx="1198171" cy="304908"/>
            <a:chOff x="0" y="0"/>
            <a:chExt cx="1597562" cy="406544"/>
          </a:xfrm>
        </p:grpSpPr>
        <p:grpSp>
          <p:nvGrpSpPr>
            <p:cNvPr id="8" name="Group 8"/>
            <p:cNvGrpSpPr/>
            <p:nvPr/>
          </p:nvGrpSpPr>
          <p:grpSpPr>
            <a:xfrm>
              <a:off x="1191018" y="0"/>
              <a:ext cx="406544" cy="4065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AEBFE"/>
              </a:solidFill>
            </p:spPr>
          </p:sp>
        </p:grpSp>
        <p:grpSp>
          <p:nvGrpSpPr>
            <p:cNvPr id="10" name="Group 10"/>
            <p:cNvGrpSpPr/>
            <p:nvPr/>
          </p:nvGrpSpPr>
          <p:grpSpPr>
            <a:xfrm>
              <a:off x="595509" y="0"/>
              <a:ext cx="406544" cy="4065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74AE"/>
              </a:solidFill>
            </p:spPr>
          </p:sp>
        </p:grpSp>
        <p:grpSp>
          <p:nvGrpSpPr>
            <p:cNvPr id="12" name="Group 12"/>
            <p:cNvGrpSpPr/>
            <p:nvPr/>
          </p:nvGrpSpPr>
          <p:grpSpPr>
            <a:xfrm>
              <a:off x="0" y="0"/>
              <a:ext cx="406544" cy="4065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BB8E8"/>
              </a:solidFill>
            </p:spPr>
          </p:sp>
        </p:grpSp>
      </p:grpSp>
      <p:sp>
        <p:nvSpPr>
          <p:cNvPr id="16" name="TextBox 16"/>
          <p:cNvSpPr txBox="1"/>
          <p:nvPr/>
        </p:nvSpPr>
        <p:spPr>
          <a:xfrm>
            <a:off x="2704161" y="2668933"/>
            <a:ext cx="12874612" cy="1193800"/>
          </a:xfrm>
          <a:prstGeom prst="rect">
            <a:avLst/>
          </a:prstGeom>
        </p:spPr>
        <p:txBody>
          <a:bodyPr lIns="0" tIns="0" rIns="0" bIns="0" rtlCol="0" anchor="t">
            <a:spAutoFit/>
          </a:bodyPr>
          <a:lstStyle/>
          <a:p>
            <a:pPr marL="0" lvl="0" indent="0" algn="ctr">
              <a:lnSpc>
                <a:spcPts val="9799"/>
              </a:lnSpc>
              <a:spcBef>
                <a:spcPct val="0"/>
              </a:spcBef>
            </a:pPr>
            <a:r>
              <a:rPr lang="en-US" sz="6999" spc="356">
                <a:solidFill>
                  <a:srgbClr val="FFFFFF"/>
                </a:solidFill>
                <a:latin typeface="Brittany"/>
              </a:rPr>
              <a:t>Thank You for Joining</a:t>
            </a:r>
          </a:p>
        </p:txBody>
      </p:sp>
      <p:sp>
        <p:nvSpPr>
          <p:cNvPr id="15" name="TextBox 15"/>
          <p:cNvSpPr txBox="1"/>
          <p:nvPr/>
        </p:nvSpPr>
        <p:spPr>
          <a:xfrm>
            <a:off x="3093914" y="5614507"/>
            <a:ext cx="12100171" cy="728345"/>
          </a:xfrm>
          <a:prstGeom prst="rect">
            <a:avLst/>
          </a:prstGeom>
        </p:spPr>
        <p:txBody>
          <a:bodyPr lIns="0" tIns="0" rIns="0" bIns="0" rtlCol="0" anchor="t">
            <a:spAutoFit/>
          </a:bodyPr>
          <a:lstStyle/>
          <a:p>
            <a:pPr algn="ctr">
              <a:lnSpc>
                <a:spcPts val="2800"/>
              </a:lnSpc>
            </a:pPr>
            <a:r>
              <a:rPr lang="en-US" sz="2800" dirty="0">
                <a:solidFill>
                  <a:srgbClr val="FFFFFF"/>
                </a:solidFill>
                <a:latin typeface="Proxima Nova Bold"/>
              </a:rPr>
              <a:t>Academic Technology &amp; Learning Innovation</a:t>
            </a:r>
          </a:p>
          <a:p>
            <a:pPr algn="ctr">
              <a:lnSpc>
                <a:spcPts val="2800"/>
              </a:lnSpc>
            </a:pPr>
            <a:r>
              <a:rPr lang="en-US" sz="2800" dirty="0">
                <a:solidFill>
                  <a:srgbClr val="FFFFFF"/>
                </a:solidFill>
                <a:latin typeface="Proxima Nova Light"/>
              </a:rPr>
              <a:t>Senior Instructional Designers Alan Hino and Lee Anna Smith</a:t>
            </a:r>
          </a:p>
        </p:txBody>
      </p:sp>
      <p:sp>
        <p:nvSpPr>
          <p:cNvPr id="17" name="TextBox 17"/>
          <p:cNvSpPr txBox="1"/>
          <p:nvPr/>
        </p:nvSpPr>
        <p:spPr>
          <a:xfrm>
            <a:off x="3093914" y="6919603"/>
            <a:ext cx="12097638" cy="728345"/>
          </a:xfrm>
          <a:prstGeom prst="rect">
            <a:avLst/>
          </a:prstGeom>
        </p:spPr>
        <p:txBody>
          <a:bodyPr lIns="0" tIns="0" rIns="0" bIns="0" rtlCol="0" anchor="t">
            <a:spAutoFit/>
          </a:bodyPr>
          <a:lstStyle/>
          <a:p>
            <a:pPr algn="ctr">
              <a:lnSpc>
                <a:spcPts val="2800"/>
              </a:lnSpc>
            </a:pPr>
            <a:r>
              <a:rPr lang="en-US" sz="2800">
                <a:solidFill>
                  <a:srgbClr val="FFFFFF"/>
                </a:solidFill>
                <a:latin typeface="Proxima Nova Bold"/>
              </a:rPr>
              <a:t>Writers’ Program</a:t>
            </a:r>
          </a:p>
          <a:p>
            <a:pPr algn="ctr">
              <a:lnSpc>
                <a:spcPts val="2800"/>
              </a:lnSpc>
            </a:pPr>
            <a:r>
              <a:rPr lang="en-US" sz="2800">
                <a:solidFill>
                  <a:srgbClr val="FFFFFF"/>
                </a:solidFill>
                <a:latin typeface="Proxima Nova"/>
              </a:rPr>
              <a:t>Program Representatives Gilberto Flores and Mijoe Sahiouni</a:t>
            </a:r>
          </a:p>
        </p:txBody>
      </p:sp>
      <p:grpSp>
        <p:nvGrpSpPr>
          <p:cNvPr id="18" name="Group 18">
            <a:extLst>
              <a:ext uri="{C183D7F6-B498-43B3-948B-1728B52AA6E4}">
                <adec:decorative xmlns:adec="http://schemas.microsoft.com/office/drawing/2017/decorative" val="1"/>
              </a:ext>
            </a:extLst>
          </p:cNvPr>
          <p:cNvGrpSpPr/>
          <p:nvPr/>
        </p:nvGrpSpPr>
        <p:grpSpPr>
          <a:xfrm>
            <a:off x="157491" y="9612030"/>
            <a:ext cx="512041" cy="512041"/>
            <a:chOff x="0" y="0"/>
            <a:chExt cx="682721" cy="682721"/>
          </a:xfrm>
        </p:grpSpPr>
        <p:grpSp>
          <p:nvGrpSpPr>
            <p:cNvPr id="19" name="Group 19"/>
            <p:cNvGrpSpPr/>
            <p:nvPr/>
          </p:nvGrpSpPr>
          <p:grpSpPr>
            <a:xfrm>
              <a:off x="0" y="0"/>
              <a:ext cx="682721" cy="68272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099"/>
                  </a:lnSpc>
                </a:pPr>
                <a:endParaRPr/>
              </a:p>
            </p:txBody>
          </p:sp>
        </p:grpSp>
        <p:sp>
          <p:nvSpPr>
            <p:cNvPr id="22" name="Freeform 22"/>
            <p:cNvSpPr/>
            <p:nvPr/>
          </p:nvSpPr>
          <p:spPr>
            <a:xfrm>
              <a:off x="228660" y="254684"/>
              <a:ext cx="225401" cy="173354"/>
            </a:xfrm>
            <a:custGeom>
              <a:avLst/>
              <a:gdLst/>
              <a:ahLst/>
              <a:cxnLst/>
              <a:rect l="l" t="t" r="r" b="b"/>
              <a:pathLst>
                <a:path w="225401" h="173354">
                  <a:moveTo>
                    <a:pt x="0" y="0"/>
                  </a:moveTo>
                  <a:lnTo>
                    <a:pt x="225401" y="0"/>
                  </a:lnTo>
                  <a:lnTo>
                    <a:pt x="225401" y="173354"/>
                  </a:lnTo>
                  <a:lnTo>
                    <a:pt x="0" y="173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23" name="TextBox 23"/>
          <p:cNvSpPr txBox="1"/>
          <p:nvPr/>
        </p:nvSpPr>
        <p:spPr>
          <a:xfrm>
            <a:off x="669532" y="9687075"/>
            <a:ext cx="4344897" cy="409575"/>
          </a:xfrm>
          <a:prstGeom prst="rect">
            <a:avLst/>
          </a:prstGeom>
        </p:spPr>
        <p:txBody>
          <a:bodyPr lIns="0" tIns="0" rIns="0" bIns="0" rtlCol="0" anchor="t">
            <a:spAutoFit/>
          </a:bodyPr>
          <a:lstStyle/>
          <a:p>
            <a:pPr algn="ctr">
              <a:lnSpc>
                <a:spcPts val="3000"/>
              </a:lnSpc>
            </a:pPr>
            <a:r>
              <a:rPr lang="en-US" sz="3000">
                <a:solidFill>
                  <a:srgbClr val="FFFFFF"/>
                </a:solidFill>
                <a:latin typeface="Proxima Nova Bold"/>
              </a:rPr>
              <a:t>atli@uclaextension.edu</a:t>
            </a:r>
          </a:p>
        </p:txBody>
      </p:sp>
      <p:sp>
        <p:nvSpPr>
          <p:cNvPr id="14" name="Freeform 14" descr="UCLA Extension logo."/>
          <p:cNvSpPr/>
          <p:nvPr/>
        </p:nvSpPr>
        <p:spPr>
          <a:xfrm>
            <a:off x="15425555" y="9538771"/>
            <a:ext cx="2710045" cy="633929"/>
          </a:xfrm>
          <a:custGeom>
            <a:avLst/>
            <a:gdLst/>
            <a:ahLst/>
            <a:cxnLst/>
            <a:rect l="l" t="t" r="r" b="b"/>
            <a:pathLst>
              <a:path w="2710045" h="633929">
                <a:moveTo>
                  <a:pt x="0" y="0"/>
                </a:moveTo>
                <a:lnTo>
                  <a:pt x="2710045" y="0"/>
                </a:lnTo>
                <a:lnTo>
                  <a:pt x="2710045" y="633929"/>
                </a:lnTo>
                <a:lnTo>
                  <a:pt x="0" y="633929"/>
                </a:lnTo>
                <a:lnTo>
                  <a:pt x="0" y="0"/>
                </a:lnTo>
                <a:close/>
              </a:path>
            </a:pathLst>
          </a:custGeom>
          <a:blipFill>
            <a:blip r:embed="rId5"/>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65B814E-1FD3-0B84-C828-A89A0693E38A}"/>
              </a:ext>
            </a:extLst>
          </p:cNvPr>
          <p:cNvSpPr>
            <a:spLocks noGrp="1"/>
          </p:cNvSpPr>
          <p:nvPr>
            <p:ph type="title" idx="4294967295"/>
          </p:nvPr>
        </p:nvSpPr>
        <p:spPr>
          <a:xfrm>
            <a:off x="2965264" y="-1200146"/>
            <a:ext cx="8229600" cy="1143000"/>
          </a:xfrm>
        </p:spPr>
        <p:txBody>
          <a:bodyPr vert="horz" lIns="91440" tIns="45720" rIns="91440" bIns="45720" rtlCol="0" anchor="b">
            <a:normAutofit/>
          </a:bodyPr>
          <a:lstStyle/>
          <a:p>
            <a:r>
              <a:rPr lang="en-US" dirty="0">
                <a:solidFill>
                  <a:srgbClr val="ECECEC"/>
                </a:solidFill>
              </a:rPr>
              <a:t>Resources</a:t>
            </a:r>
          </a:p>
        </p:txBody>
      </p:sp>
      <p:sp>
        <p:nvSpPr>
          <p:cNvPr id="2" name="Freeform 2">
            <a:extLst>
              <a:ext uri="{C183D7F6-B498-43B3-948B-1728B52AA6E4}">
                <adec:decorative xmlns:adec="http://schemas.microsoft.com/office/drawing/2017/decorative" val="1"/>
              </a:ext>
            </a:extLst>
          </p:cNvPr>
          <p:cNvSpPr/>
          <p:nvPr/>
        </p:nvSpPr>
        <p:spPr>
          <a:xfrm>
            <a:off x="-4587830" y="-1838202"/>
            <a:ext cx="13960430" cy="13960430"/>
          </a:xfrm>
          <a:custGeom>
            <a:avLst/>
            <a:gdLst/>
            <a:ahLst/>
            <a:cxnLst/>
            <a:rect l="l" t="t" r="r" b="b"/>
            <a:pathLst>
              <a:path w="13960430" h="13960430">
                <a:moveTo>
                  <a:pt x="0" y="0"/>
                </a:moveTo>
                <a:lnTo>
                  <a:pt x="13960430" y="0"/>
                </a:lnTo>
                <a:lnTo>
                  <a:pt x="13960430" y="13960430"/>
                </a:lnTo>
                <a:lnTo>
                  <a:pt x="0" y="139604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TextBox 26"/>
          <p:cNvSpPr txBox="1"/>
          <p:nvPr/>
        </p:nvSpPr>
        <p:spPr>
          <a:xfrm>
            <a:off x="622770" y="593122"/>
            <a:ext cx="7166428"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Resources To Explore</a:t>
            </a:r>
          </a:p>
        </p:txBody>
      </p:sp>
      <p:sp>
        <p:nvSpPr>
          <p:cNvPr id="7" name="Freeform 7">
            <a:extLst>
              <a:ext uri="{C183D7F6-B498-43B3-948B-1728B52AA6E4}">
                <adec:decorative xmlns:adec="http://schemas.microsoft.com/office/drawing/2017/decorative" val="1"/>
              </a:ext>
            </a:extLst>
          </p:cNvPr>
          <p:cNvSpPr/>
          <p:nvPr/>
        </p:nvSpPr>
        <p:spPr>
          <a:xfrm>
            <a:off x="875752" y="3131973"/>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861379" y="2925121"/>
            <a:ext cx="6554236" cy="769144"/>
          </a:xfrm>
          <a:prstGeom prst="rect">
            <a:avLst/>
          </a:prstGeom>
        </p:spPr>
        <p:txBody>
          <a:bodyPr lIns="0" tIns="0" rIns="0" bIns="0" rtlCol="0" anchor="t">
            <a:spAutoFit/>
          </a:bodyPr>
          <a:lstStyle/>
          <a:p>
            <a:pPr>
              <a:lnSpc>
                <a:spcPts val="3220"/>
              </a:lnSpc>
            </a:pPr>
            <a:r>
              <a:rPr lang="en-US" sz="2300" u="sng" dirty="0">
                <a:solidFill>
                  <a:srgbClr val="2A2E3A"/>
                </a:solidFill>
                <a:latin typeface="Helios"/>
                <a:hlinkClick r:id="rId7" tooltip="https://www.coursemapguide.com/backward-design"/>
              </a:rPr>
              <a:t>Backward Design Approach</a:t>
            </a:r>
          </a:p>
          <a:p>
            <a:pPr marL="0" lvl="0" indent="0">
              <a:lnSpc>
                <a:spcPts val="3079"/>
              </a:lnSpc>
              <a:spcBef>
                <a:spcPct val="0"/>
              </a:spcBef>
            </a:pPr>
            <a:r>
              <a:rPr lang="en-US" sz="2199" dirty="0">
                <a:solidFill>
                  <a:srgbClr val="2A2E3A"/>
                </a:solidFill>
                <a:latin typeface="Helios"/>
              </a:rPr>
              <a:t>(UC San Diego)</a:t>
            </a:r>
          </a:p>
        </p:txBody>
      </p:sp>
      <p:sp>
        <p:nvSpPr>
          <p:cNvPr id="10" name="Freeform 10">
            <a:extLst>
              <a:ext uri="{C183D7F6-B498-43B3-948B-1728B52AA6E4}">
                <adec:decorative xmlns:adec="http://schemas.microsoft.com/office/drawing/2017/decorative" val="1"/>
              </a:ext>
            </a:extLst>
          </p:cNvPr>
          <p:cNvSpPr/>
          <p:nvPr/>
        </p:nvSpPr>
        <p:spPr>
          <a:xfrm>
            <a:off x="875752" y="4386035"/>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1861379" y="4191058"/>
            <a:ext cx="6554236" cy="769144"/>
          </a:xfrm>
          <a:prstGeom prst="rect">
            <a:avLst/>
          </a:prstGeom>
        </p:spPr>
        <p:txBody>
          <a:bodyPr lIns="0" tIns="0" rIns="0" bIns="0" rtlCol="0" anchor="t">
            <a:spAutoFit/>
          </a:bodyPr>
          <a:lstStyle/>
          <a:p>
            <a:pPr>
              <a:lnSpc>
                <a:spcPts val="3220"/>
              </a:lnSpc>
            </a:pPr>
            <a:r>
              <a:rPr lang="en-US" sz="2300" u="sng" dirty="0">
                <a:solidFill>
                  <a:srgbClr val="2A2E3A"/>
                </a:solidFill>
                <a:latin typeface="Helios"/>
                <a:hlinkClick r:id="rId8" tooltip="https://unexonline.zendesk.com/hc/en-us/articles/17005549808411-Calculate-Instructional-Time-and-Student-Work-Time-"/>
              </a:rPr>
              <a:t>Calculate Instructional and Student Work Time</a:t>
            </a:r>
          </a:p>
          <a:p>
            <a:pPr marL="0" lvl="0" indent="0">
              <a:lnSpc>
                <a:spcPts val="3079"/>
              </a:lnSpc>
              <a:spcBef>
                <a:spcPct val="0"/>
              </a:spcBef>
            </a:pPr>
            <a:r>
              <a:rPr lang="en-US" sz="2199" dirty="0">
                <a:solidFill>
                  <a:srgbClr val="2A2E3A"/>
                </a:solidFill>
                <a:latin typeface="Helios"/>
              </a:rPr>
              <a:t>(UCLA Extension)</a:t>
            </a:r>
          </a:p>
        </p:txBody>
      </p:sp>
      <p:sp>
        <p:nvSpPr>
          <p:cNvPr id="13" name="Freeform 13">
            <a:extLst>
              <a:ext uri="{C183D7F6-B498-43B3-948B-1728B52AA6E4}">
                <adec:decorative xmlns:adec="http://schemas.microsoft.com/office/drawing/2017/decorative" val="1"/>
              </a:ext>
            </a:extLst>
          </p:cNvPr>
          <p:cNvSpPr/>
          <p:nvPr/>
        </p:nvSpPr>
        <p:spPr>
          <a:xfrm>
            <a:off x="855408" y="5690514"/>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861379" y="5604886"/>
            <a:ext cx="6554236" cy="769144"/>
          </a:xfrm>
          <a:prstGeom prst="rect">
            <a:avLst/>
          </a:prstGeom>
        </p:spPr>
        <p:txBody>
          <a:bodyPr lIns="0" tIns="0" rIns="0" bIns="0" rtlCol="0" anchor="t">
            <a:spAutoFit/>
          </a:bodyPr>
          <a:lstStyle/>
          <a:p>
            <a:pPr>
              <a:lnSpc>
                <a:spcPts val="3219"/>
              </a:lnSpc>
            </a:pPr>
            <a:r>
              <a:rPr lang="en-US" sz="2299" u="sng" dirty="0">
                <a:solidFill>
                  <a:srgbClr val="2A2E3A"/>
                </a:solidFill>
                <a:latin typeface="Helios"/>
                <a:hlinkClick r:id="rId9" tooltip="https://cat.wfu.edu/resources/workload2/"/>
              </a:rPr>
              <a:t>Course Workload Estimator 2.0</a:t>
            </a:r>
          </a:p>
          <a:p>
            <a:pPr marL="0" lvl="0" indent="0">
              <a:lnSpc>
                <a:spcPts val="3079"/>
              </a:lnSpc>
              <a:spcBef>
                <a:spcPct val="0"/>
              </a:spcBef>
            </a:pPr>
            <a:r>
              <a:rPr lang="en-US" sz="2199" dirty="0">
                <a:solidFill>
                  <a:srgbClr val="2A2E3A"/>
                </a:solidFill>
                <a:latin typeface="Helios"/>
              </a:rPr>
              <a:t>(Online calculation tool by Wake Forest University)</a:t>
            </a:r>
          </a:p>
        </p:txBody>
      </p:sp>
      <p:sp>
        <p:nvSpPr>
          <p:cNvPr id="15" name="Freeform 15">
            <a:extLst>
              <a:ext uri="{C183D7F6-B498-43B3-948B-1728B52AA6E4}">
                <adec:decorative xmlns:adec="http://schemas.microsoft.com/office/drawing/2017/decorative" val="1"/>
              </a:ext>
            </a:extLst>
          </p:cNvPr>
          <p:cNvSpPr/>
          <p:nvPr/>
        </p:nvSpPr>
        <p:spPr>
          <a:xfrm>
            <a:off x="875752" y="7048500"/>
            <a:ext cx="414910" cy="414910"/>
          </a:xfrm>
          <a:custGeom>
            <a:avLst/>
            <a:gdLst/>
            <a:ahLst/>
            <a:cxnLst/>
            <a:rect l="l" t="t" r="r" b="b"/>
            <a:pathLst>
              <a:path w="414910" h="414910">
                <a:moveTo>
                  <a:pt x="0" y="0"/>
                </a:moveTo>
                <a:lnTo>
                  <a:pt x="414910" y="0"/>
                </a:lnTo>
                <a:lnTo>
                  <a:pt x="414910" y="414909"/>
                </a:lnTo>
                <a:lnTo>
                  <a:pt x="0" y="4149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TextBox 16"/>
          <p:cNvSpPr txBox="1"/>
          <p:nvPr/>
        </p:nvSpPr>
        <p:spPr>
          <a:xfrm>
            <a:off x="1861379" y="7002680"/>
            <a:ext cx="6554236" cy="1562100"/>
          </a:xfrm>
          <a:prstGeom prst="rect">
            <a:avLst/>
          </a:prstGeom>
        </p:spPr>
        <p:txBody>
          <a:bodyPr lIns="0" tIns="0" rIns="0" bIns="0" rtlCol="0" anchor="t">
            <a:spAutoFit/>
          </a:bodyPr>
          <a:lstStyle/>
          <a:p>
            <a:pPr>
              <a:lnSpc>
                <a:spcPts val="3220"/>
              </a:lnSpc>
            </a:pPr>
            <a:r>
              <a:rPr lang="en-US" sz="2300" dirty="0">
                <a:solidFill>
                  <a:srgbClr val="2A2E3A"/>
                </a:solidFill>
                <a:latin typeface="Helios"/>
              </a:rPr>
              <a:t>Lesson Planning Templates and Samples</a:t>
            </a:r>
          </a:p>
          <a:p>
            <a:pPr marL="474979" lvl="1" indent="-237490">
              <a:lnSpc>
                <a:spcPts val="3079"/>
              </a:lnSpc>
              <a:buFont typeface="Arial"/>
              <a:buChar char="•"/>
            </a:pPr>
            <a:r>
              <a:rPr lang="en-US" sz="2199" u="sng" dirty="0">
                <a:solidFill>
                  <a:srgbClr val="2A2E3A"/>
                </a:solidFill>
                <a:latin typeface="Helios"/>
                <a:hlinkClick r:id="rId10" tooltip="https://www.cmich.edu/offices-departments/curriculum-instructional-support/explore-teaching-and-learning/design-an-effective-course/lesson-planning"/>
              </a:rPr>
              <a:t>Central Michigan University</a:t>
            </a:r>
          </a:p>
          <a:p>
            <a:pPr marL="474979" lvl="1" indent="-237490">
              <a:lnSpc>
                <a:spcPts val="3079"/>
              </a:lnSpc>
              <a:buFont typeface="Arial"/>
              <a:buChar char="•"/>
            </a:pPr>
            <a:r>
              <a:rPr lang="en-US" sz="2199" u="sng" dirty="0">
                <a:solidFill>
                  <a:srgbClr val="2A2E3A"/>
                </a:solidFill>
                <a:latin typeface="Helios"/>
                <a:hlinkClick r:id="rId11" tooltip="https://id.ucsb.edu/teaching/teaching-resources/course-planning/lesson-planning"/>
              </a:rPr>
              <a:t>UC Santa Barbara</a:t>
            </a:r>
          </a:p>
          <a:p>
            <a:pPr marL="474979" lvl="1" indent="-237490">
              <a:lnSpc>
                <a:spcPts val="3079"/>
              </a:lnSpc>
              <a:buFont typeface="Arial"/>
              <a:buChar char="•"/>
            </a:pPr>
            <a:r>
              <a:rPr lang="en-US" sz="2199" u="sng" dirty="0">
                <a:solidFill>
                  <a:srgbClr val="2A2E3A"/>
                </a:solidFill>
                <a:latin typeface="Helios"/>
                <a:hlinkClick r:id="rId12" tooltip="https://teaching.tools/lessonplanner/start"/>
              </a:rPr>
              <a:t>Teaching Tools</a:t>
            </a:r>
          </a:p>
        </p:txBody>
      </p:sp>
      <p:sp>
        <p:nvSpPr>
          <p:cNvPr id="18" name="Freeform 18">
            <a:extLst>
              <a:ext uri="{C183D7F6-B498-43B3-948B-1728B52AA6E4}">
                <adec:decorative xmlns:adec="http://schemas.microsoft.com/office/drawing/2017/decorative" val="1"/>
              </a:ext>
            </a:extLst>
          </p:cNvPr>
          <p:cNvSpPr/>
          <p:nvPr/>
        </p:nvSpPr>
        <p:spPr>
          <a:xfrm>
            <a:off x="10209237" y="3120098"/>
            <a:ext cx="414910" cy="414910"/>
          </a:xfrm>
          <a:custGeom>
            <a:avLst/>
            <a:gdLst/>
            <a:ahLst/>
            <a:cxnLst/>
            <a:rect l="l" t="t" r="r" b="b"/>
            <a:pathLst>
              <a:path w="553213" h="553213">
                <a:moveTo>
                  <a:pt x="0" y="0"/>
                </a:moveTo>
                <a:lnTo>
                  <a:pt x="553213" y="0"/>
                </a:lnTo>
                <a:lnTo>
                  <a:pt x="553213" y="553213"/>
                </a:lnTo>
                <a:lnTo>
                  <a:pt x="0" y="553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TextBox 19"/>
          <p:cNvSpPr txBox="1"/>
          <p:nvPr/>
        </p:nvSpPr>
        <p:spPr>
          <a:xfrm>
            <a:off x="11194864" y="3109144"/>
            <a:ext cx="6554236" cy="377349"/>
          </a:xfrm>
          <a:prstGeom prst="rect">
            <a:avLst/>
          </a:prstGeom>
        </p:spPr>
        <p:txBody>
          <a:bodyPr lIns="0" tIns="0" rIns="0" bIns="0" rtlCol="0" anchor="t">
            <a:spAutoFit/>
          </a:bodyPr>
          <a:lstStyle/>
          <a:p>
            <a:pPr marL="0" lvl="0" indent="0">
              <a:lnSpc>
                <a:spcPts val="3220"/>
              </a:lnSpc>
              <a:spcBef>
                <a:spcPct val="0"/>
              </a:spcBef>
            </a:pPr>
            <a:r>
              <a:rPr lang="en-US" sz="2300" u="sng" dirty="0">
                <a:solidFill>
                  <a:srgbClr val="2A2E3A"/>
                </a:solidFill>
                <a:latin typeface="Helios"/>
                <a:hlinkClick r:id="rId13" tooltip="https://unexonline.zendesk.com/hc/en-us/articles/17005597018011-Create-Effective-Discussion-Activities"/>
              </a:rPr>
              <a:t>Create Effective Discussion Activities</a:t>
            </a:r>
          </a:p>
        </p:txBody>
      </p:sp>
      <p:sp>
        <p:nvSpPr>
          <p:cNvPr id="24" name="Freeform 24">
            <a:extLst>
              <a:ext uri="{C183D7F6-B498-43B3-948B-1728B52AA6E4}">
                <adec:decorative xmlns:adec="http://schemas.microsoft.com/office/drawing/2017/decorative" val="1"/>
              </a:ext>
            </a:extLst>
          </p:cNvPr>
          <p:cNvSpPr/>
          <p:nvPr/>
        </p:nvSpPr>
        <p:spPr>
          <a:xfrm>
            <a:off x="10209237" y="4381907"/>
            <a:ext cx="414910" cy="414910"/>
          </a:xfrm>
          <a:custGeom>
            <a:avLst/>
            <a:gdLst/>
            <a:ahLst/>
            <a:cxnLst/>
            <a:rect l="l" t="t" r="r" b="b"/>
            <a:pathLst>
              <a:path w="553213" h="553213">
                <a:moveTo>
                  <a:pt x="0" y="0"/>
                </a:moveTo>
                <a:lnTo>
                  <a:pt x="553213" y="0"/>
                </a:lnTo>
                <a:lnTo>
                  <a:pt x="553213" y="553213"/>
                </a:lnTo>
                <a:lnTo>
                  <a:pt x="0" y="553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TextBox 25"/>
          <p:cNvSpPr txBox="1"/>
          <p:nvPr/>
        </p:nvSpPr>
        <p:spPr>
          <a:xfrm>
            <a:off x="11194864" y="4182803"/>
            <a:ext cx="6554236" cy="777399"/>
          </a:xfrm>
          <a:prstGeom prst="rect">
            <a:avLst/>
          </a:prstGeom>
        </p:spPr>
        <p:txBody>
          <a:bodyPr lIns="0" tIns="0" rIns="0" bIns="0" rtlCol="0" anchor="t">
            <a:spAutoFit/>
          </a:bodyPr>
          <a:lstStyle/>
          <a:p>
            <a:pPr marL="0" lvl="0" indent="0">
              <a:lnSpc>
                <a:spcPts val="3220"/>
              </a:lnSpc>
              <a:spcBef>
                <a:spcPct val="0"/>
              </a:spcBef>
            </a:pPr>
            <a:r>
              <a:rPr lang="en-US" sz="2300" u="sng" dirty="0">
                <a:solidFill>
                  <a:srgbClr val="2A2E3A"/>
                </a:solidFill>
                <a:latin typeface="Helios"/>
                <a:hlinkClick r:id="rId14" tooltip="https://unexonline.zendesk.com/hc/en-us/articles/17005632444827-Explore-Active-Learning-Strategies-and-Techniques"/>
              </a:rPr>
              <a:t>Explore Active Learning Strategies and Techniques</a:t>
            </a:r>
          </a:p>
        </p:txBody>
      </p:sp>
      <p:sp>
        <p:nvSpPr>
          <p:cNvPr id="21" name="Freeform 21">
            <a:extLst>
              <a:ext uri="{C183D7F6-B498-43B3-948B-1728B52AA6E4}">
                <adec:decorative xmlns:adec="http://schemas.microsoft.com/office/drawing/2017/decorative" val="1"/>
              </a:ext>
            </a:extLst>
          </p:cNvPr>
          <p:cNvSpPr/>
          <p:nvPr/>
        </p:nvSpPr>
        <p:spPr>
          <a:xfrm>
            <a:off x="10202310" y="5690514"/>
            <a:ext cx="414910" cy="414910"/>
          </a:xfrm>
          <a:custGeom>
            <a:avLst/>
            <a:gdLst/>
            <a:ahLst/>
            <a:cxnLst/>
            <a:rect l="l" t="t" r="r" b="b"/>
            <a:pathLst>
              <a:path w="553213" h="553213">
                <a:moveTo>
                  <a:pt x="0" y="0"/>
                </a:moveTo>
                <a:lnTo>
                  <a:pt x="553213" y="0"/>
                </a:lnTo>
                <a:lnTo>
                  <a:pt x="553213" y="553213"/>
                </a:lnTo>
                <a:lnTo>
                  <a:pt x="0" y="553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TextBox 22"/>
          <p:cNvSpPr txBox="1"/>
          <p:nvPr/>
        </p:nvSpPr>
        <p:spPr>
          <a:xfrm>
            <a:off x="11187937" y="5691435"/>
            <a:ext cx="6554236" cy="377349"/>
          </a:xfrm>
          <a:prstGeom prst="rect">
            <a:avLst/>
          </a:prstGeom>
        </p:spPr>
        <p:txBody>
          <a:bodyPr lIns="0" tIns="0" rIns="0" bIns="0" rtlCol="0" anchor="t">
            <a:spAutoFit/>
          </a:bodyPr>
          <a:lstStyle/>
          <a:p>
            <a:pPr marL="0" lvl="0" indent="0">
              <a:lnSpc>
                <a:spcPts val="3220"/>
              </a:lnSpc>
              <a:spcBef>
                <a:spcPct val="0"/>
              </a:spcBef>
            </a:pPr>
            <a:r>
              <a:rPr lang="en-US" sz="2300" u="sng" dirty="0">
                <a:solidFill>
                  <a:srgbClr val="2A2E3A"/>
                </a:solidFill>
                <a:latin typeface="Helios"/>
                <a:hlinkClick r:id="rId15" tooltip="https://unexonline.zendesk.com/hc/en-us/articles/17005631506843-Use-the-Flipped-Classroom-Approach"/>
              </a:rPr>
              <a:t>Use the Flipped Classroom Approach</a:t>
            </a:r>
          </a:p>
        </p:txBody>
      </p:sp>
      <p:grpSp>
        <p:nvGrpSpPr>
          <p:cNvPr id="3" name="Group 3">
            <a:extLst>
              <a:ext uri="{C183D7F6-B498-43B3-948B-1728B52AA6E4}">
                <adec:decorative xmlns:adec="http://schemas.microsoft.com/office/drawing/2017/decorative" val="1"/>
              </a:ext>
            </a:extLst>
          </p:cNvPr>
          <p:cNvGrpSpPr/>
          <p:nvPr/>
        </p:nvGrpSpPr>
        <p:grpSpPr>
          <a:xfrm>
            <a:off x="0" y="9781737"/>
            <a:ext cx="18288000" cy="2340491"/>
            <a:chOff x="0" y="0"/>
            <a:chExt cx="4816593" cy="616426"/>
          </a:xfrm>
        </p:grpSpPr>
        <p:sp>
          <p:nvSpPr>
            <p:cNvPr id="4" name="Freeform 4"/>
            <p:cNvSpPr/>
            <p:nvPr/>
          </p:nvSpPr>
          <p:spPr>
            <a:xfrm>
              <a:off x="0" y="0"/>
              <a:ext cx="4816592" cy="616426"/>
            </a:xfrm>
            <a:custGeom>
              <a:avLst/>
              <a:gdLst/>
              <a:ahLst/>
              <a:cxnLst/>
              <a:rect l="l" t="t" r="r" b="b"/>
              <a:pathLst>
                <a:path w="4816592" h="616426">
                  <a:moveTo>
                    <a:pt x="0" y="0"/>
                  </a:moveTo>
                  <a:lnTo>
                    <a:pt x="4816592" y="0"/>
                  </a:lnTo>
                  <a:lnTo>
                    <a:pt x="4816592" y="616426"/>
                  </a:lnTo>
                  <a:lnTo>
                    <a:pt x="0" y="616426"/>
                  </a:lnTo>
                  <a:close/>
                </a:path>
              </a:pathLst>
            </a:custGeom>
            <a:solidFill>
              <a:srgbClr val="005587"/>
            </a:solidFill>
          </p:spPr>
        </p:sp>
        <p:sp>
          <p:nvSpPr>
            <p:cNvPr id="5" name="TextBox 5"/>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
        <p:nvSpPr>
          <p:cNvPr id="6" name="Freeform 21">
            <a:extLst>
              <a:ext uri="{FF2B5EF4-FFF2-40B4-BE49-F238E27FC236}">
                <a16:creationId xmlns:a16="http://schemas.microsoft.com/office/drawing/2014/main" id="{CBFD500C-0099-9AAE-8B1A-E42755A967A2}"/>
              </a:ext>
              <a:ext uri="{C183D7F6-B498-43B3-948B-1728B52AA6E4}">
                <adec:decorative xmlns:adec="http://schemas.microsoft.com/office/drawing/2017/decorative" val="1"/>
              </a:ext>
            </a:extLst>
          </p:cNvPr>
          <p:cNvSpPr/>
          <p:nvPr/>
        </p:nvSpPr>
        <p:spPr>
          <a:xfrm>
            <a:off x="10209237" y="7001759"/>
            <a:ext cx="414910" cy="414910"/>
          </a:xfrm>
          <a:custGeom>
            <a:avLst/>
            <a:gdLst/>
            <a:ahLst/>
            <a:cxnLst/>
            <a:rect l="l" t="t" r="r" b="b"/>
            <a:pathLst>
              <a:path w="553213" h="553213">
                <a:moveTo>
                  <a:pt x="0" y="0"/>
                </a:moveTo>
                <a:lnTo>
                  <a:pt x="553213" y="0"/>
                </a:lnTo>
                <a:lnTo>
                  <a:pt x="553213" y="553213"/>
                </a:lnTo>
                <a:lnTo>
                  <a:pt x="0" y="553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22">
            <a:extLst>
              <a:ext uri="{FF2B5EF4-FFF2-40B4-BE49-F238E27FC236}">
                <a16:creationId xmlns:a16="http://schemas.microsoft.com/office/drawing/2014/main" id="{012DF2FD-389B-151A-CFE5-3DF2DD47B700}"/>
              </a:ext>
            </a:extLst>
          </p:cNvPr>
          <p:cNvSpPr txBox="1"/>
          <p:nvPr/>
        </p:nvSpPr>
        <p:spPr>
          <a:xfrm>
            <a:off x="11194864" y="7002680"/>
            <a:ext cx="6554236" cy="782907"/>
          </a:xfrm>
          <a:prstGeom prst="rect">
            <a:avLst/>
          </a:prstGeom>
        </p:spPr>
        <p:txBody>
          <a:bodyPr lIns="0" tIns="0" rIns="0" bIns="0" rtlCol="0" anchor="t">
            <a:spAutoFit/>
          </a:bodyPr>
          <a:lstStyle/>
          <a:p>
            <a:pPr marL="0" lvl="0" indent="0">
              <a:lnSpc>
                <a:spcPts val="3220"/>
              </a:lnSpc>
              <a:spcBef>
                <a:spcPct val="0"/>
              </a:spcBef>
            </a:pPr>
            <a:r>
              <a:rPr lang="en-US" sz="2300" u="sng" dirty="0">
                <a:solidFill>
                  <a:srgbClr val="2A2E3A"/>
                </a:solidFill>
                <a:latin typeface="Helios"/>
                <a:hlinkClick r:id="rId16" tooltip="https://unexonline.zendesk.com/hc/en-us/articles/17005631506843-Use-the-Flipped-Classroom-Approach"/>
              </a:rPr>
              <a:t>Revised Bloom's Taxonomy</a:t>
            </a:r>
            <a:endParaRPr lang="en-US" sz="2300" u="sng" dirty="0">
              <a:solidFill>
                <a:srgbClr val="2A2E3A"/>
              </a:solidFill>
              <a:latin typeface="Helios"/>
            </a:endParaRPr>
          </a:p>
          <a:p>
            <a:pPr marL="0" lvl="0" indent="0">
              <a:lnSpc>
                <a:spcPts val="3220"/>
              </a:lnSpc>
              <a:spcBef>
                <a:spcPct val="0"/>
              </a:spcBef>
            </a:pPr>
            <a:r>
              <a:rPr lang="en-US" sz="2200" dirty="0">
                <a:solidFill>
                  <a:srgbClr val="2A2E3A"/>
                </a:solidFill>
                <a:latin typeface="Helios"/>
              </a:rPr>
              <a:t>(Iowa State University)</a:t>
            </a:r>
            <a:endParaRPr lang="en-US" sz="2200" dirty="0">
              <a:solidFill>
                <a:srgbClr val="2A2E3A"/>
              </a:solidFill>
              <a:latin typeface="Helios"/>
              <a:hlinkClick r:id="rId15" tooltip="https://unexonline.zendesk.com/hc/en-us/articles/17005631506843-Use-the-Flipped-Classroom-Approach"/>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CE4FA78A-5F81-C7D7-3137-1CAE1E126BA8}"/>
              </a:ext>
            </a:extLst>
          </p:cNvPr>
          <p:cNvSpPr>
            <a:spLocks noGrp="1"/>
          </p:cNvSpPr>
          <p:nvPr>
            <p:ph type="title" idx="4294967295"/>
          </p:nvPr>
        </p:nvSpPr>
        <p:spPr>
          <a:xfrm>
            <a:off x="3429000" y="-1166593"/>
            <a:ext cx="8229600" cy="1143000"/>
          </a:xfrm>
        </p:spPr>
        <p:txBody>
          <a:bodyPr vert="horz" lIns="91440" tIns="45720" rIns="91440" bIns="45720" rtlCol="0" anchor="b">
            <a:normAutofit/>
          </a:bodyPr>
          <a:lstStyle/>
          <a:p>
            <a:r>
              <a:rPr lang="en-US" dirty="0">
                <a:solidFill>
                  <a:srgbClr val="ECECEC"/>
                </a:solidFill>
              </a:rPr>
              <a:t>References</a:t>
            </a:r>
          </a:p>
        </p:txBody>
      </p:sp>
      <p:sp>
        <p:nvSpPr>
          <p:cNvPr id="2" name="Freeform 2">
            <a:extLst>
              <a:ext uri="{C183D7F6-B498-43B3-948B-1728B52AA6E4}">
                <adec:decorative xmlns:adec="http://schemas.microsoft.com/office/drawing/2017/decorative" val="1"/>
              </a:ext>
            </a:extLst>
          </p:cNvPr>
          <p:cNvSpPr/>
          <p:nvPr/>
        </p:nvSpPr>
        <p:spPr>
          <a:xfrm>
            <a:off x="-4572000" y="-1830778"/>
            <a:ext cx="13960430" cy="13960430"/>
          </a:xfrm>
          <a:custGeom>
            <a:avLst/>
            <a:gdLst/>
            <a:ahLst/>
            <a:cxnLst/>
            <a:rect l="l" t="t" r="r" b="b"/>
            <a:pathLst>
              <a:path w="13960430" h="13960430">
                <a:moveTo>
                  <a:pt x="0" y="0"/>
                </a:moveTo>
                <a:lnTo>
                  <a:pt x="13960430" y="0"/>
                </a:lnTo>
                <a:lnTo>
                  <a:pt x="13960430" y="13960431"/>
                </a:lnTo>
                <a:lnTo>
                  <a:pt x="0" y="139604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3" name="TextBox 33"/>
          <p:cNvSpPr txBox="1"/>
          <p:nvPr/>
        </p:nvSpPr>
        <p:spPr>
          <a:xfrm>
            <a:off x="622770" y="593122"/>
            <a:ext cx="7166428"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References</a:t>
            </a:r>
          </a:p>
        </p:txBody>
      </p:sp>
      <p:sp>
        <p:nvSpPr>
          <p:cNvPr id="7" name="Freeform 7">
            <a:extLst>
              <a:ext uri="{C183D7F6-B498-43B3-948B-1728B52AA6E4}">
                <adec:decorative xmlns:adec="http://schemas.microsoft.com/office/drawing/2017/decorative" val="1"/>
              </a:ext>
            </a:extLst>
          </p:cNvPr>
          <p:cNvSpPr/>
          <p:nvPr/>
        </p:nvSpPr>
        <p:spPr>
          <a:xfrm>
            <a:off x="875752" y="2433859"/>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861379" y="2227007"/>
            <a:ext cx="6554236" cy="769144"/>
          </a:xfrm>
          <a:prstGeom prst="rect">
            <a:avLst/>
          </a:prstGeom>
        </p:spPr>
        <p:txBody>
          <a:bodyPr lIns="0" tIns="0" rIns="0" bIns="0" rtlCol="0" anchor="t">
            <a:spAutoFit/>
          </a:bodyPr>
          <a:lstStyle/>
          <a:p>
            <a:pPr>
              <a:lnSpc>
                <a:spcPts val="3220"/>
              </a:lnSpc>
            </a:pPr>
            <a:r>
              <a:rPr lang="en-US" sz="2300">
                <a:solidFill>
                  <a:srgbClr val="2A2E3A"/>
                </a:solidFill>
                <a:latin typeface="Helios"/>
              </a:rPr>
              <a:t>Valerie Brandy, UCLA Extension Instructor</a:t>
            </a:r>
          </a:p>
          <a:p>
            <a:pPr marL="0" lvl="0" indent="0">
              <a:lnSpc>
                <a:spcPts val="3079"/>
              </a:lnSpc>
              <a:spcBef>
                <a:spcPct val="0"/>
              </a:spcBef>
            </a:pPr>
            <a:r>
              <a:rPr lang="en-US" sz="2199">
                <a:solidFill>
                  <a:srgbClr val="2A2E3A"/>
                </a:solidFill>
                <a:latin typeface="Helios"/>
              </a:rPr>
              <a:t>Feature Film syllabus excerpts (used with consent)</a:t>
            </a:r>
          </a:p>
        </p:txBody>
      </p:sp>
      <p:sp>
        <p:nvSpPr>
          <p:cNvPr id="10" name="Freeform 10">
            <a:extLst>
              <a:ext uri="{C183D7F6-B498-43B3-948B-1728B52AA6E4}">
                <adec:decorative xmlns:adec="http://schemas.microsoft.com/office/drawing/2017/decorative" val="1"/>
              </a:ext>
            </a:extLst>
          </p:cNvPr>
          <p:cNvSpPr/>
          <p:nvPr/>
        </p:nvSpPr>
        <p:spPr>
          <a:xfrm>
            <a:off x="875752" y="3687921"/>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1861379" y="3492944"/>
            <a:ext cx="6554236" cy="769144"/>
          </a:xfrm>
          <a:prstGeom prst="rect">
            <a:avLst/>
          </a:prstGeom>
        </p:spPr>
        <p:txBody>
          <a:bodyPr lIns="0" tIns="0" rIns="0" bIns="0" rtlCol="0" anchor="t">
            <a:spAutoFit/>
          </a:bodyPr>
          <a:lstStyle/>
          <a:p>
            <a:pPr>
              <a:lnSpc>
                <a:spcPts val="3220"/>
              </a:lnSpc>
            </a:pPr>
            <a:r>
              <a:rPr lang="en-US" sz="2300" dirty="0">
                <a:solidFill>
                  <a:srgbClr val="2A2E3A"/>
                </a:solidFill>
                <a:latin typeface="Helios"/>
              </a:rPr>
              <a:t>Julia Camara, UCLA Extension Instructor</a:t>
            </a:r>
          </a:p>
          <a:p>
            <a:pPr marL="0" lvl="0" indent="0">
              <a:lnSpc>
                <a:spcPts val="3079"/>
              </a:lnSpc>
              <a:spcBef>
                <a:spcPct val="0"/>
              </a:spcBef>
            </a:pPr>
            <a:r>
              <a:rPr lang="en-US" sz="2199" dirty="0">
                <a:solidFill>
                  <a:srgbClr val="2A2E3A"/>
                </a:solidFill>
                <a:latin typeface="Helios"/>
              </a:rPr>
              <a:t>Feature Film weekly overview (used with consent)</a:t>
            </a:r>
          </a:p>
        </p:txBody>
      </p:sp>
      <p:sp>
        <p:nvSpPr>
          <p:cNvPr id="13" name="Freeform 13">
            <a:extLst>
              <a:ext uri="{C183D7F6-B498-43B3-948B-1728B52AA6E4}">
                <adec:decorative xmlns:adec="http://schemas.microsoft.com/office/drawing/2017/decorative" val="1"/>
              </a:ext>
            </a:extLst>
          </p:cNvPr>
          <p:cNvSpPr/>
          <p:nvPr/>
        </p:nvSpPr>
        <p:spPr>
          <a:xfrm>
            <a:off x="875752" y="4941983"/>
            <a:ext cx="414910" cy="414910"/>
          </a:xfrm>
          <a:custGeom>
            <a:avLst/>
            <a:gdLst/>
            <a:ahLst/>
            <a:cxnLst/>
            <a:rect l="l" t="t" r="r" b="b"/>
            <a:pathLst>
              <a:path w="553213" h="553213">
                <a:moveTo>
                  <a:pt x="0" y="0"/>
                </a:moveTo>
                <a:lnTo>
                  <a:pt x="553213" y="0"/>
                </a:lnTo>
                <a:lnTo>
                  <a:pt x="553213" y="553213"/>
                </a:lnTo>
                <a:lnTo>
                  <a:pt x="0" y="553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861379" y="4942904"/>
            <a:ext cx="6554236" cy="377349"/>
          </a:xfrm>
          <a:prstGeom prst="rect">
            <a:avLst/>
          </a:prstGeom>
        </p:spPr>
        <p:txBody>
          <a:bodyPr lIns="0" tIns="0" rIns="0" bIns="0" rtlCol="0" anchor="t">
            <a:spAutoFit/>
          </a:bodyPr>
          <a:lstStyle/>
          <a:p>
            <a:pPr marL="0" lvl="0" indent="0">
              <a:lnSpc>
                <a:spcPts val="3220"/>
              </a:lnSpc>
              <a:spcBef>
                <a:spcPct val="0"/>
              </a:spcBef>
            </a:pPr>
            <a:r>
              <a:rPr lang="en-US" sz="2300" u="sng">
                <a:solidFill>
                  <a:srgbClr val="2A2E3A"/>
                </a:solidFill>
                <a:latin typeface="Helios"/>
                <a:hlinkClick r:id="rId7" tooltip="https://www.canva.com"/>
              </a:rPr>
              <a:t>Canva</a:t>
            </a:r>
            <a:r>
              <a:rPr lang="en-US" sz="2300">
                <a:solidFill>
                  <a:srgbClr val="2A2E3A"/>
                </a:solidFill>
                <a:latin typeface="Helios"/>
              </a:rPr>
              <a:t> – images and slide design</a:t>
            </a:r>
          </a:p>
        </p:txBody>
      </p:sp>
      <p:sp>
        <p:nvSpPr>
          <p:cNvPr id="16" name="Freeform 16">
            <a:extLst>
              <a:ext uri="{C183D7F6-B498-43B3-948B-1728B52AA6E4}">
                <adec:decorative xmlns:adec="http://schemas.microsoft.com/office/drawing/2017/decorative" val="1"/>
              </a:ext>
            </a:extLst>
          </p:cNvPr>
          <p:cNvSpPr/>
          <p:nvPr/>
        </p:nvSpPr>
        <p:spPr>
          <a:xfrm>
            <a:off x="875752" y="6196045"/>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TextBox 17"/>
          <p:cNvSpPr txBox="1"/>
          <p:nvPr/>
        </p:nvSpPr>
        <p:spPr>
          <a:xfrm>
            <a:off x="1861379" y="6001068"/>
            <a:ext cx="6554236" cy="769144"/>
          </a:xfrm>
          <a:prstGeom prst="rect">
            <a:avLst/>
          </a:prstGeom>
        </p:spPr>
        <p:txBody>
          <a:bodyPr lIns="0" tIns="0" rIns="0" bIns="0" rtlCol="0" anchor="t">
            <a:spAutoFit/>
          </a:bodyPr>
          <a:lstStyle/>
          <a:p>
            <a:pPr>
              <a:lnSpc>
                <a:spcPts val="3220"/>
              </a:lnSpc>
            </a:pPr>
            <a:r>
              <a:rPr lang="en-US" sz="2300" u="sng">
                <a:solidFill>
                  <a:srgbClr val="2A2E3A"/>
                </a:solidFill>
                <a:latin typeface="Helios"/>
                <a:hlinkClick r:id="rId8" tooltip="https://id.ucsb.edu/teaching/teaching-resources/course-planning/lesson-planning"/>
              </a:rPr>
              <a:t>UC Santa Barbara</a:t>
            </a:r>
          </a:p>
          <a:p>
            <a:pPr marL="0" lvl="0" indent="0">
              <a:lnSpc>
                <a:spcPts val="3079"/>
              </a:lnSpc>
              <a:spcBef>
                <a:spcPct val="0"/>
              </a:spcBef>
            </a:pPr>
            <a:r>
              <a:rPr lang="en-US" sz="2199">
                <a:solidFill>
                  <a:srgbClr val="2A2E3A"/>
                </a:solidFill>
                <a:latin typeface="Helios"/>
              </a:rPr>
              <a:t>Lesson plan template example (adapted)</a:t>
            </a:r>
          </a:p>
        </p:txBody>
      </p:sp>
      <p:sp>
        <p:nvSpPr>
          <p:cNvPr id="19" name="Freeform 19">
            <a:extLst>
              <a:ext uri="{C183D7F6-B498-43B3-948B-1728B52AA6E4}">
                <adec:decorative xmlns:adec="http://schemas.microsoft.com/office/drawing/2017/decorative" val="1"/>
              </a:ext>
            </a:extLst>
          </p:cNvPr>
          <p:cNvSpPr/>
          <p:nvPr/>
        </p:nvSpPr>
        <p:spPr>
          <a:xfrm>
            <a:off x="875752" y="7450107"/>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TextBox 20"/>
          <p:cNvSpPr txBox="1"/>
          <p:nvPr/>
        </p:nvSpPr>
        <p:spPr>
          <a:xfrm>
            <a:off x="1861379" y="7255130"/>
            <a:ext cx="6554236" cy="769144"/>
          </a:xfrm>
          <a:prstGeom prst="rect">
            <a:avLst/>
          </a:prstGeom>
        </p:spPr>
        <p:txBody>
          <a:bodyPr lIns="0" tIns="0" rIns="0" bIns="0" rtlCol="0" anchor="t">
            <a:spAutoFit/>
          </a:bodyPr>
          <a:lstStyle/>
          <a:p>
            <a:pPr>
              <a:lnSpc>
                <a:spcPts val="3220"/>
              </a:lnSpc>
            </a:pPr>
            <a:r>
              <a:rPr lang="en-US" sz="2300" u="sng">
                <a:solidFill>
                  <a:srgbClr val="2A2E3A"/>
                </a:solidFill>
                <a:latin typeface="Helios"/>
                <a:hlinkClick r:id="rId9" tooltip="https://www.insidehighered.com/advice/2023/03/01/student-peer-review-feedback-requires-guidance-and-structure-opinion"/>
              </a:rPr>
              <a:t>Teaching Peer Feedback: How We Can Do Better</a:t>
            </a:r>
          </a:p>
          <a:p>
            <a:pPr marL="0" lvl="0" indent="0">
              <a:lnSpc>
                <a:spcPts val="3079"/>
              </a:lnSpc>
              <a:spcBef>
                <a:spcPct val="0"/>
              </a:spcBef>
            </a:pPr>
            <a:r>
              <a:rPr lang="en-US" sz="2199">
                <a:solidFill>
                  <a:srgbClr val="2A2E3A"/>
                </a:solidFill>
                <a:latin typeface="Helios"/>
              </a:rPr>
              <a:t>Inside Higher Ed, Feb 28, 2023</a:t>
            </a:r>
          </a:p>
        </p:txBody>
      </p:sp>
      <p:sp>
        <p:nvSpPr>
          <p:cNvPr id="31" name="Freeform 31">
            <a:extLst>
              <a:ext uri="{C183D7F6-B498-43B3-948B-1728B52AA6E4}">
                <adec:decorative xmlns:adec="http://schemas.microsoft.com/office/drawing/2017/decorative" val="1"/>
              </a:ext>
            </a:extLst>
          </p:cNvPr>
          <p:cNvSpPr/>
          <p:nvPr/>
        </p:nvSpPr>
        <p:spPr>
          <a:xfrm>
            <a:off x="885277" y="8684133"/>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 name="TextBox 32"/>
          <p:cNvSpPr txBox="1"/>
          <p:nvPr/>
        </p:nvSpPr>
        <p:spPr>
          <a:xfrm>
            <a:off x="1870904" y="8489156"/>
            <a:ext cx="6554236" cy="769144"/>
          </a:xfrm>
          <a:prstGeom prst="rect">
            <a:avLst/>
          </a:prstGeom>
        </p:spPr>
        <p:txBody>
          <a:bodyPr lIns="0" tIns="0" rIns="0" bIns="0" rtlCol="0" anchor="t">
            <a:spAutoFit/>
          </a:bodyPr>
          <a:lstStyle/>
          <a:p>
            <a:pPr>
              <a:lnSpc>
                <a:spcPts val="3220"/>
              </a:lnSpc>
            </a:pPr>
            <a:r>
              <a:rPr lang="en-US" sz="2300" u="sng">
                <a:solidFill>
                  <a:srgbClr val="2A2E3A"/>
                </a:solidFill>
                <a:latin typeface="Helios"/>
                <a:hlinkClick r:id="rId10" tooltip="https://tll.mit.edu/teaching-resources/assess-learning/how-to-give-feedback/#:~:text=Timing%20of%20feedback&amp;text=Generally%2C%20immediate%20feedback%20and%20more,necessarily%20be%20given%20right%20away."/>
              </a:rPr>
              <a:t>How to Give Feedback</a:t>
            </a:r>
          </a:p>
          <a:p>
            <a:pPr marL="0" lvl="0" indent="0">
              <a:lnSpc>
                <a:spcPts val="3079"/>
              </a:lnSpc>
              <a:spcBef>
                <a:spcPct val="0"/>
              </a:spcBef>
            </a:pPr>
            <a:r>
              <a:rPr lang="en-US" sz="2199">
                <a:solidFill>
                  <a:srgbClr val="2A2E3A"/>
                </a:solidFill>
                <a:latin typeface="Helios"/>
              </a:rPr>
              <a:t>Massachusetts Institute of Technology</a:t>
            </a:r>
          </a:p>
        </p:txBody>
      </p:sp>
      <p:sp>
        <p:nvSpPr>
          <p:cNvPr id="28" name="Freeform 28">
            <a:extLst>
              <a:ext uri="{C183D7F6-B498-43B3-948B-1728B52AA6E4}">
                <adec:decorative xmlns:adec="http://schemas.microsoft.com/office/drawing/2017/decorative" val="1"/>
              </a:ext>
            </a:extLst>
          </p:cNvPr>
          <p:cNvSpPr/>
          <p:nvPr/>
        </p:nvSpPr>
        <p:spPr>
          <a:xfrm>
            <a:off x="10209237" y="2392521"/>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TextBox 29"/>
          <p:cNvSpPr txBox="1"/>
          <p:nvPr/>
        </p:nvSpPr>
        <p:spPr>
          <a:xfrm>
            <a:off x="11194864" y="2197544"/>
            <a:ext cx="6554236" cy="769144"/>
          </a:xfrm>
          <a:prstGeom prst="rect">
            <a:avLst/>
          </a:prstGeom>
        </p:spPr>
        <p:txBody>
          <a:bodyPr lIns="0" tIns="0" rIns="0" bIns="0" rtlCol="0" anchor="t">
            <a:spAutoFit/>
          </a:bodyPr>
          <a:lstStyle/>
          <a:p>
            <a:pPr>
              <a:lnSpc>
                <a:spcPts val="3220"/>
              </a:lnSpc>
            </a:pPr>
            <a:r>
              <a:rPr lang="en-US" sz="2300" u="sng">
                <a:solidFill>
                  <a:srgbClr val="2A2E3A"/>
                </a:solidFill>
                <a:latin typeface="Helios"/>
                <a:hlinkClick r:id="rId11" tooltip="https://ctl.columbia.edu/resources-and-technology/resources/feedback-for-learning/"/>
              </a:rPr>
              <a:t>Feedback for Learning</a:t>
            </a:r>
          </a:p>
          <a:p>
            <a:pPr marL="0" lvl="0" indent="0">
              <a:lnSpc>
                <a:spcPts val="3079"/>
              </a:lnSpc>
              <a:spcBef>
                <a:spcPct val="0"/>
              </a:spcBef>
            </a:pPr>
            <a:r>
              <a:rPr lang="en-US" sz="2199">
                <a:solidFill>
                  <a:srgbClr val="2A2E3A"/>
                </a:solidFill>
                <a:latin typeface="Helios"/>
              </a:rPr>
              <a:t>Columbia University</a:t>
            </a:r>
          </a:p>
        </p:txBody>
      </p:sp>
      <p:sp>
        <p:nvSpPr>
          <p:cNvPr id="22" name="Freeform 22">
            <a:extLst>
              <a:ext uri="{C183D7F6-B498-43B3-948B-1728B52AA6E4}">
                <adec:decorative xmlns:adec="http://schemas.microsoft.com/office/drawing/2017/decorative" val="1"/>
              </a:ext>
            </a:extLst>
          </p:cNvPr>
          <p:cNvSpPr/>
          <p:nvPr/>
        </p:nvSpPr>
        <p:spPr>
          <a:xfrm>
            <a:off x="10209237" y="3670490"/>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TextBox 23"/>
          <p:cNvSpPr txBox="1"/>
          <p:nvPr/>
        </p:nvSpPr>
        <p:spPr>
          <a:xfrm>
            <a:off x="11194864" y="3463638"/>
            <a:ext cx="6554236" cy="769144"/>
          </a:xfrm>
          <a:prstGeom prst="rect">
            <a:avLst/>
          </a:prstGeom>
        </p:spPr>
        <p:txBody>
          <a:bodyPr lIns="0" tIns="0" rIns="0" bIns="0" rtlCol="0" anchor="t">
            <a:spAutoFit/>
          </a:bodyPr>
          <a:lstStyle/>
          <a:p>
            <a:pPr>
              <a:lnSpc>
                <a:spcPts val="3220"/>
              </a:lnSpc>
            </a:pPr>
            <a:r>
              <a:rPr lang="en-US" sz="2300" u="sng">
                <a:solidFill>
                  <a:srgbClr val="2A2E3A"/>
                </a:solidFill>
                <a:latin typeface="Helios"/>
                <a:hlinkClick r:id="rId12" tooltip="https://citl.indiana.edu/teaching-resources/teaching-strategies/discussions/index.html"/>
              </a:rPr>
              <a:t>Teaching Strategies: Discussions</a:t>
            </a:r>
          </a:p>
          <a:p>
            <a:pPr marL="0" lvl="0" indent="0">
              <a:lnSpc>
                <a:spcPts val="3079"/>
              </a:lnSpc>
              <a:spcBef>
                <a:spcPct val="0"/>
              </a:spcBef>
            </a:pPr>
            <a:r>
              <a:rPr lang="en-US" sz="2199">
                <a:solidFill>
                  <a:srgbClr val="2A2E3A"/>
                </a:solidFill>
                <a:latin typeface="Helios"/>
              </a:rPr>
              <a:t>Indiana University Bloomington</a:t>
            </a:r>
          </a:p>
        </p:txBody>
      </p:sp>
      <p:sp>
        <p:nvSpPr>
          <p:cNvPr id="25" name="Freeform 25">
            <a:extLst>
              <a:ext uri="{C183D7F6-B498-43B3-948B-1728B52AA6E4}">
                <adec:decorative xmlns:adec="http://schemas.microsoft.com/office/drawing/2017/decorative" val="1"/>
              </a:ext>
            </a:extLst>
          </p:cNvPr>
          <p:cNvSpPr/>
          <p:nvPr/>
        </p:nvSpPr>
        <p:spPr>
          <a:xfrm>
            <a:off x="10209237" y="4924552"/>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TextBox 26"/>
          <p:cNvSpPr txBox="1"/>
          <p:nvPr/>
        </p:nvSpPr>
        <p:spPr>
          <a:xfrm>
            <a:off x="11194864" y="4729575"/>
            <a:ext cx="6554236" cy="769144"/>
          </a:xfrm>
          <a:prstGeom prst="rect">
            <a:avLst/>
          </a:prstGeom>
        </p:spPr>
        <p:txBody>
          <a:bodyPr lIns="0" tIns="0" rIns="0" bIns="0" rtlCol="0" anchor="t">
            <a:spAutoFit/>
          </a:bodyPr>
          <a:lstStyle/>
          <a:p>
            <a:pPr>
              <a:lnSpc>
                <a:spcPts val="3220"/>
              </a:lnSpc>
            </a:pPr>
            <a:r>
              <a:rPr lang="en-US" sz="2300" u="sng">
                <a:solidFill>
                  <a:srgbClr val="2A2E3A"/>
                </a:solidFill>
                <a:latin typeface="Helios"/>
                <a:hlinkClick r:id="rId13" tooltip="https://www.brown.edu/sheridan/teaching-learning-resources/teaching-resources/course-design/classroom-assessment/entrance-and-exit/sample"/>
              </a:rPr>
              <a:t>Sample Exit Tickets</a:t>
            </a:r>
          </a:p>
          <a:p>
            <a:pPr marL="0" lvl="0" indent="0">
              <a:lnSpc>
                <a:spcPts val="3079"/>
              </a:lnSpc>
              <a:spcBef>
                <a:spcPct val="0"/>
              </a:spcBef>
            </a:pPr>
            <a:r>
              <a:rPr lang="en-US" sz="2199">
                <a:solidFill>
                  <a:srgbClr val="2A2E3A"/>
                </a:solidFill>
                <a:latin typeface="Helios"/>
              </a:rPr>
              <a:t>Brown University</a:t>
            </a:r>
          </a:p>
        </p:txBody>
      </p:sp>
      <p:sp>
        <p:nvSpPr>
          <p:cNvPr id="35" name="Freeform 35">
            <a:extLst>
              <a:ext uri="{C183D7F6-B498-43B3-948B-1728B52AA6E4}">
                <adec:decorative xmlns:adec="http://schemas.microsoft.com/office/drawing/2017/decorative" val="1"/>
              </a:ext>
            </a:extLst>
          </p:cNvPr>
          <p:cNvSpPr/>
          <p:nvPr/>
        </p:nvSpPr>
        <p:spPr>
          <a:xfrm>
            <a:off x="10209237" y="6175376"/>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6" name="TextBox 36"/>
          <p:cNvSpPr txBox="1"/>
          <p:nvPr/>
        </p:nvSpPr>
        <p:spPr>
          <a:xfrm>
            <a:off x="11194864" y="5980399"/>
            <a:ext cx="6554236" cy="769144"/>
          </a:xfrm>
          <a:prstGeom prst="rect">
            <a:avLst/>
          </a:prstGeom>
        </p:spPr>
        <p:txBody>
          <a:bodyPr lIns="0" tIns="0" rIns="0" bIns="0" rtlCol="0" anchor="t">
            <a:spAutoFit/>
          </a:bodyPr>
          <a:lstStyle/>
          <a:p>
            <a:pPr>
              <a:lnSpc>
                <a:spcPts val="3220"/>
              </a:lnSpc>
            </a:pPr>
            <a:r>
              <a:rPr lang="en-US" sz="2300" u="sng">
                <a:solidFill>
                  <a:srgbClr val="2A2E3A"/>
                </a:solidFill>
                <a:latin typeface="Helios"/>
                <a:hlinkClick r:id="rId14" tooltip="https://wac.umn.edu/tww-program/teaching-resources/informal-inclass-writing-activities/5min-revision-workshops"/>
              </a:rPr>
              <a:t>Five-Minute Revision Workshops</a:t>
            </a:r>
          </a:p>
          <a:p>
            <a:pPr marL="0" lvl="0" indent="0">
              <a:lnSpc>
                <a:spcPts val="3079"/>
              </a:lnSpc>
              <a:spcBef>
                <a:spcPct val="0"/>
              </a:spcBef>
            </a:pPr>
            <a:r>
              <a:rPr lang="en-US" sz="2199">
                <a:solidFill>
                  <a:srgbClr val="2A2E3A"/>
                </a:solidFill>
                <a:latin typeface="Helios"/>
              </a:rPr>
              <a:t>University of Minnesota</a:t>
            </a:r>
          </a:p>
        </p:txBody>
      </p:sp>
      <p:sp>
        <p:nvSpPr>
          <p:cNvPr id="38" name="Freeform 38">
            <a:extLst>
              <a:ext uri="{C183D7F6-B498-43B3-948B-1728B52AA6E4}">
                <adec:decorative xmlns:adec="http://schemas.microsoft.com/office/drawing/2017/decorative" val="1"/>
              </a:ext>
            </a:extLst>
          </p:cNvPr>
          <p:cNvSpPr/>
          <p:nvPr/>
        </p:nvSpPr>
        <p:spPr>
          <a:xfrm>
            <a:off x="10209237" y="7423151"/>
            <a:ext cx="414910" cy="414910"/>
          </a:xfrm>
          <a:custGeom>
            <a:avLst/>
            <a:gdLst/>
            <a:ahLst/>
            <a:cxnLst/>
            <a:rect l="l" t="t" r="r" b="b"/>
            <a:pathLst>
              <a:path w="553213" h="553213">
                <a:moveTo>
                  <a:pt x="0" y="0"/>
                </a:moveTo>
                <a:lnTo>
                  <a:pt x="553213" y="0"/>
                </a:lnTo>
                <a:lnTo>
                  <a:pt x="553213" y="553212"/>
                </a:lnTo>
                <a:lnTo>
                  <a:pt x="0" y="55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9" name="TextBox 39"/>
          <p:cNvSpPr txBox="1"/>
          <p:nvPr/>
        </p:nvSpPr>
        <p:spPr>
          <a:xfrm>
            <a:off x="11194864" y="7228174"/>
            <a:ext cx="6554236" cy="769144"/>
          </a:xfrm>
          <a:prstGeom prst="rect">
            <a:avLst/>
          </a:prstGeom>
        </p:spPr>
        <p:txBody>
          <a:bodyPr lIns="0" tIns="0" rIns="0" bIns="0" rtlCol="0" anchor="t">
            <a:spAutoFit/>
          </a:bodyPr>
          <a:lstStyle/>
          <a:p>
            <a:pPr>
              <a:lnSpc>
                <a:spcPts val="3220"/>
              </a:lnSpc>
            </a:pPr>
            <a:r>
              <a:rPr lang="en-US" sz="2300" u="sng">
                <a:solidFill>
                  <a:srgbClr val="2A2E3A"/>
                </a:solidFill>
                <a:latin typeface="Helios"/>
                <a:hlinkClick r:id="rId15" tooltip="https://fyw.uconn.edu/resources-for-instructors/classroom-activities/"/>
              </a:rPr>
              <a:t>First-Year Writing - Classroom Activities</a:t>
            </a:r>
          </a:p>
          <a:p>
            <a:pPr marL="0" lvl="0" indent="0">
              <a:lnSpc>
                <a:spcPts val="3079"/>
              </a:lnSpc>
              <a:spcBef>
                <a:spcPct val="0"/>
              </a:spcBef>
            </a:pPr>
            <a:r>
              <a:rPr lang="en-US" sz="2199">
                <a:solidFill>
                  <a:srgbClr val="2A2E3A"/>
                </a:solidFill>
                <a:latin typeface="Helios"/>
              </a:rPr>
              <a:t>University of Connecticut</a:t>
            </a:r>
          </a:p>
        </p:txBody>
      </p:sp>
      <p:grpSp>
        <p:nvGrpSpPr>
          <p:cNvPr id="3" name="Group 3">
            <a:extLst>
              <a:ext uri="{C183D7F6-B498-43B3-948B-1728B52AA6E4}">
                <adec:decorative xmlns:adec="http://schemas.microsoft.com/office/drawing/2017/decorative" val="1"/>
              </a:ext>
            </a:extLst>
          </p:cNvPr>
          <p:cNvGrpSpPr/>
          <p:nvPr/>
        </p:nvGrpSpPr>
        <p:grpSpPr>
          <a:xfrm>
            <a:off x="0" y="9781737"/>
            <a:ext cx="18288000" cy="2340491"/>
            <a:chOff x="0" y="0"/>
            <a:chExt cx="4816593" cy="616426"/>
          </a:xfrm>
        </p:grpSpPr>
        <p:sp>
          <p:nvSpPr>
            <p:cNvPr id="4" name="Freeform 4"/>
            <p:cNvSpPr/>
            <p:nvPr/>
          </p:nvSpPr>
          <p:spPr>
            <a:xfrm>
              <a:off x="0" y="0"/>
              <a:ext cx="4816592" cy="616426"/>
            </a:xfrm>
            <a:custGeom>
              <a:avLst/>
              <a:gdLst/>
              <a:ahLst/>
              <a:cxnLst/>
              <a:rect l="l" t="t" r="r" b="b"/>
              <a:pathLst>
                <a:path w="4816592" h="616426">
                  <a:moveTo>
                    <a:pt x="0" y="0"/>
                  </a:moveTo>
                  <a:lnTo>
                    <a:pt x="4816592" y="0"/>
                  </a:lnTo>
                  <a:lnTo>
                    <a:pt x="4816592" y="616426"/>
                  </a:lnTo>
                  <a:lnTo>
                    <a:pt x="0" y="616426"/>
                  </a:lnTo>
                  <a:close/>
                </a:path>
              </a:pathLst>
            </a:custGeom>
            <a:solidFill>
              <a:srgbClr val="005587"/>
            </a:solidFill>
          </p:spPr>
        </p:sp>
        <p:sp>
          <p:nvSpPr>
            <p:cNvPr id="5" name="TextBox 5"/>
            <p:cNvSpPr txBox="1"/>
            <p:nvPr/>
          </p:nvSpPr>
          <p:spPr>
            <a:xfrm>
              <a:off x="0" y="-66675"/>
              <a:ext cx="812800" cy="879475"/>
            </a:xfrm>
            <a:prstGeom prst="rect">
              <a:avLst/>
            </a:prstGeom>
          </p:spPr>
          <p:txBody>
            <a:bodyPr lIns="50800" tIns="50800" rIns="50800" bIns="50800" rtlCol="0" anchor="ctr"/>
            <a:lstStyle/>
            <a:p>
              <a:pPr algn="ctr">
                <a:lnSpc>
                  <a:spcPts val="363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5ED3AC-FFF6-9F7B-2CFD-5A651E7033F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What is a Lesson Plan?</a:t>
            </a:r>
          </a:p>
        </p:txBody>
      </p:sp>
      <p:sp>
        <p:nvSpPr>
          <p:cNvPr id="8" name="TextBox 8"/>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Lesson Planning</a:t>
            </a:r>
          </a:p>
        </p:txBody>
      </p:sp>
      <p:sp>
        <p:nvSpPr>
          <p:cNvPr id="6" name="TextBox 6"/>
          <p:cNvSpPr txBox="1"/>
          <p:nvPr/>
        </p:nvSpPr>
        <p:spPr>
          <a:xfrm>
            <a:off x="788595" y="2310638"/>
            <a:ext cx="9173347" cy="533400"/>
          </a:xfrm>
          <a:prstGeom prst="rect">
            <a:avLst/>
          </a:prstGeom>
        </p:spPr>
        <p:txBody>
          <a:bodyPr lIns="0" tIns="0" rIns="0" bIns="0" rtlCol="0" anchor="t">
            <a:spAutoFit/>
          </a:bodyPr>
          <a:lstStyle/>
          <a:p>
            <a:pPr>
              <a:lnSpc>
                <a:spcPts val="4200"/>
              </a:lnSpc>
            </a:pPr>
            <a:r>
              <a:rPr lang="en-US" sz="3000">
                <a:solidFill>
                  <a:srgbClr val="2A2E3A"/>
                </a:solidFill>
                <a:latin typeface="Helios Bold"/>
              </a:rPr>
              <a:t>What is a lesson plan?</a:t>
            </a:r>
          </a:p>
        </p:txBody>
      </p:sp>
      <p:sp>
        <p:nvSpPr>
          <p:cNvPr id="7" name="TextBox 7"/>
          <p:cNvSpPr txBox="1"/>
          <p:nvPr/>
        </p:nvSpPr>
        <p:spPr>
          <a:xfrm>
            <a:off x="788595" y="3055773"/>
            <a:ext cx="8545399" cy="1066800"/>
          </a:xfrm>
          <a:prstGeom prst="rect">
            <a:avLst/>
          </a:prstGeom>
        </p:spPr>
        <p:txBody>
          <a:bodyPr lIns="0" tIns="0" rIns="0" bIns="0" rtlCol="0" anchor="t">
            <a:spAutoFit/>
          </a:bodyPr>
          <a:lstStyle/>
          <a:p>
            <a:pPr>
              <a:lnSpc>
                <a:spcPts val="4200"/>
              </a:lnSpc>
            </a:pPr>
            <a:r>
              <a:rPr lang="en-US" sz="3000">
                <a:solidFill>
                  <a:srgbClr val="2A2E3A"/>
                </a:solidFill>
                <a:latin typeface="Helios"/>
              </a:rPr>
              <a:t>Simply put, it’s your agenda for each class – an outline of how the class time will be spent.</a:t>
            </a:r>
          </a:p>
        </p:txBody>
      </p:sp>
      <p:sp>
        <p:nvSpPr>
          <p:cNvPr id="9" name="TextBox 9"/>
          <p:cNvSpPr txBox="1"/>
          <p:nvPr/>
        </p:nvSpPr>
        <p:spPr>
          <a:xfrm>
            <a:off x="788595" y="4537456"/>
            <a:ext cx="8521230" cy="3200400"/>
          </a:xfrm>
          <a:prstGeom prst="rect">
            <a:avLst/>
          </a:prstGeom>
        </p:spPr>
        <p:txBody>
          <a:bodyPr lIns="0" tIns="0" rIns="0" bIns="0" rtlCol="0" anchor="t">
            <a:spAutoFit/>
          </a:bodyPr>
          <a:lstStyle/>
          <a:p>
            <a:pPr>
              <a:lnSpc>
                <a:spcPts val="4200"/>
              </a:lnSpc>
            </a:pPr>
            <a:r>
              <a:rPr lang="en-US" sz="3000" dirty="0">
                <a:solidFill>
                  <a:srgbClr val="2A2E3A"/>
                </a:solidFill>
                <a:latin typeface="Helios"/>
              </a:rPr>
              <a:t>It often includes:</a:t>
            </a:r>
          </a:p>
          <a:p>
            <a:pPr marL="647700" lvl="1" indent="-323850">
              <a:lnSpc>
                <a:spcPts val="4200"/>
              </a:lnSpc>
              <a:buFont typeface="Arial"/>
              <a:buChar char="•"/>
            </a:pPr>
            <a:r>
              <a:rPr lang="en-US" sz="3000" dirty="0">
                <a:solidFill>
                  <a:srgbClr val="2A2E3A"/>
                </a:solidFill>
                <a:latin typeface="Helios"/>
              </a:rPr>
              <a:t>Learning goals</a:t>
            </a:r>
          </a:p>
          <a:p>
            <a:pPr marL="647700" lvl="1" indent="-323850">
              <a:lnSpc>
                <a:spcPts val="4200"/>
              </a:lnSpc>
              <a:buFont typeface="Arial"/>
              <a:buChar char="•"/>
            </a:pPr>
            <a:r>
              <a:rPr lang="en-US" sz="3000" dirty="0">
                <a:solidFill>
                  <a:srgbClr val="2A2E3A"/>
                </a:solidFill>
                <a:latin typeface="Helios"/>
              </a:rPr>
              <a:t>Materials you and students will need</a:t>
            </a:r>
          </a:p>
          <a:p>
            <a:pPr marL="647700" lvl="1" indent="-323850">
              <a:lnSpc>
                <a:spcPts val="4200"/>
              </a:lnSpc>
              <a:buFont typeface="Arial"/>
              <a:buChar char="•"/>
            </a:pPr>
            <a:r>
              <a:rPr lang="en-US" sz="3000" dirty="0">
                <a:solidFill>
                  <a:srgbClr val="2A2E3A"/>
                </a:solidFill>
                <a:latin typeface="Helios"/>
              </a:rPr>
              <a:t>Lesson introduction and topics</a:t>
            </a:r>
          </a:p>
          <a:p>
            <a:pPr marL="647700" lvl="1" indent="-323850">
              <a:lnSpc>
                <a:spcPts val="4200"/>
              </a:lnSpc>
              <a:buFont typeface="Arial"/>
              <a:buChar char="•"/>
            </a:pPr>
            <a:r>
              <a:rPr lang="en-US" sz="3000" dirty="0">
                <a:solidFill>
                  <a:srgbClr val="2A2E3A"/>
                </a:solidFill>
                <a:latin typeface="Helios"/>
              </a:rPr>
              <a:t>Activities / assessments</a:t>
            </a:r>
          </a:p>
          <a:p>
            <a:pPr marL="647700" lvl="1" indent="-323850">
              <a:lnSpc>
                <a:spcPts val="4200"/>
              </a:lnSpc>
              <a:buFont typeface="Arial"/>
              <a:buChar char="•"/>
            </a:pPr>
            <a:r>
              <a:rPr lang="en-US" sz="3000" dirty="0">
                <a:solidFill>
                  <a:srgbClr val="2A2E3A"/>
                </a:solidFill>
                <a:latin typeface="Helios"/>
              </a:rPr>
              <a:t>Time estimate for each section</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descr="A person's hand holding a pencil atop a blank notepad."/>
          <p:cNvSpPr/>
          <p:nvPr/>
        </p:nvSpPr>
        <p:spPr>
          <a:xfrm>
            <a:off x="10129779" y="-129165"/>
            <a:ext cx="8158221" cy="10545331"/>
          </a:xfrm>
          <a:custGeom>
            <a:avLst/>
            <a:gdLst/>
            <a:ahLst/>
            <a:cxnLst/>
            <a:rect l="l" t="t" r="r" b="b"/>
            <a:pathLst>
              <a:path w="8158221" h="10545331">
                <a:moveTo>
                  <a:pt x="0" y="0"/>
                </a:moveTo>
                <a:lnTo>
                  <a:pt x="8158221" y="0"/>
                </a:lnTo>
                <a:lnTo>
                  <a:pt x="8158221" y="10545330"/>
                </a:lnTo>
                <a:lnTo>
                  <a:pt x="0" y="10545330"/>
                </a:lnTo>
                <a:lnTo>
                  <a:pt x="0" y="0"/>
                </a:lnTo>
                <a:close/>
              </a:path>
            </a:pathLst>
          </a:custGeom>
          <a:blipFill>
            <a:blip r:embed="rId9"/>
            <a:stretch>
              <a:fillRect l="-76447" t="-1493" r="-87252"/>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71896F-5CBE-16E7-1BAB-582C899D085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sz="4400" kern="1200" dirty="0">
                <a:solidFill>
                  <a:srgbClr val="ECECEC"/>
                </a:solidFill>
                <a:effectLst/>
                <a:latin typeface="+mj-lt"/>
                <a:ea typeface="+mj-ea"/>
                <a:cs typeface="+mj-cs"/>
              </a:rPr>
              <a:t>Lesson Plan </a:t>
            </a:r>
            <a:r>
              <a:rPr lang="en-US" dirty="0">
                <a:solidFill>
                  <a:srgbClr val="ECECEC"/>
                </a:solidFill>
              </a:rPr>
              <a:t>Overview Page</a:t>
            </a:r>
          </a:p>
        </p:txBody>
      </p:sp>
      <p:sp>
        <p:nvSpPr>
          <p:cNvPr id="11" name="TextBox 11"/>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Lesson Planning</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5" name="Group 5" descr="Laptop screen displaying a Week Three Overview page in an online course."/>
          <p:cNvGrpSpPr>
            <a:grpSpLocks noChangeAspect="1"/>
          </p:cNvGrpSpPr>
          <p:nvPr/>
        </p:nvGrpSpPr>
        <p:grpSpPr>
          <a:xfrm>
            <a:off x="2229830" y="1312962"/>
            <a:ext cx="15362845" cy="8811942"/>
            <a:chOff x="0" y="0"/>
            <a:chExt cx="7981950" cy="4578350"/>
          </a:xfrm>
        </p:grpSpPr>
        <p:sp>
          <p:nvSpPr>
            <p:cNvPr id="6" name="Freeform 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E9E9E9"/>
            </a:solidFill>
          </p:spPr>
        </p:sp>
        <p:sp>
          <p:nvSpPr>
            <p:cNvPr id="7" name="Freeform 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id="8" name="Freeform 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9" name="Freeform 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id="10" name="Freeform 10"/>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9"/>
              <a:stretch>
                <a:fillRect t="-727" b="-7558"/>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B5192B-0412-864E-D0E6-140CB97FD16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Lesson Plan Format Example </a:t>
            </a:r>
          </a:p>
        </p:txBody>
      </p:sp>
      <p:sp>
        <p:nvSpPr>
          <p:cNvPr id="5" name="TextBox 5"/>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Lesson Planning</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6" name="Group 6" descr="Lesson Plan Format Template."/>
          <p:cNvGrpSpPr>
            <a:grpSpLocks noChangeAspect="1"/>
          </p:cNvGrpSpPr>
          <p:nvPr/>
        </p:nvGrpSpPr>
        <p:grpSpPr>
          <a:xfrm>
            <a:off x="3745282" y="1374172"/>
            <a:ext cx="11712361" cy="8792862"/>
            <a:chOff x="0" y="0"/>
            <a:chExt cx="8916670" cy="6694043"/>
          </a:xfrm>
        </p:grpSpPr>
        <p:sp>
          <p:nvSpPr>
            <p:cNvPr id="7" name="Freeform 7"/>
            <p:cNvSpPr/>
            <p:nvPr/>
          </p:nvSpPr>
          <p:spPr>
            <a:xfrm>
              <a:off x="155575" y="155575"/>
              <a:ext cx="8605520" cy="6382893"/>
            </a:xfrm>
            <a:custGeom>
              <a:avLst/>
              <a:gdLst/>
              <a:ahLst/>
              <a:cxnLst/>
              <a:rect l="l" t="t" r="r" b="b"/>
              <a:pathLst>
                <a:path w="8605520" h="6382893">
                  <a:moveTo>
                    <a:pt x="0" y="0"/>
                  </a:moveTo>
                  <a:lnTo>
                    <a:pt x="8605520" y="0"/>
                  </a:lnTo>
                  <a:lnTo>
                    <a:pt x="8605520" y="6382893"/>
                  </a:lnTo>
                  <a:lnTo>
                    <a:pt x="0" y="6382893"/>
                  </a:lnTo>
                  <a:close/>
                </a:path>
              </a:pathLst>
            </a:custGeom>
            <a:blipFill>
              <a:blip r:embed="rId9"/>
              <a:stretch>
                <a:fillRect t="-88" b="-88"/>
              </a:stretch>
            </a:blipFill>
          </p:spPr>
        </p:sp>
        <p:sp>
          <p:nvSpPr>
            <p:cNvPr id="8" name="Freeform 8"/>
            <p:cNvSpPr/>
            <p:nvPr/>
          </p:nvSpPr>
          <p:spPr>
            <a:xfrm>
              <a:off x="6350" y="6350"/>
              <a:ext cx="8903970" cy="6681343"/>
            </a:xfrm>
            <a:custGeom>
              <a:avLst/>
              <a:gdLst/>
              <a:ahLst/>
              <a:cxnLst/>
              <a:rect l="l" t="t" r="r" b="b"/>
              <a:pathLst>
                <a:path w="8903970" h="6681343">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F4F4F4"/>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59FDA32D-14B2-75B9-FFB4-09CFA50BF26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Backward Design Approach</a:t>
            </a:r>
          </a:p>
        </p:txBody>
      </p:sp>
      <p:sp>
        <p:nvSpPr>
          <p:cNvPr id="6" name="TextBox 6"/>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Lesson Planning</a:t>
            </a:r>
          </a:p>
        </p:txBody>
      </p:sp>
      <p:sp>
        <p:nvSpPr>
          <p:cNvPr id="7" name="TextBox 7"/>
          <p:cNvSpPr txBox="1"/>
          <p:nvPr/>
        </p:nvSpPr>
        <p:spPr>
          <a:xfrm>
            <a:off x="788595" y="2310638"/>
            <a:ext cx="9173347" cy="533400"/>
          </a:xfrm>
          <a:prstGeom prst="rect">
            <a:avLst/>
          </a:prstGeom>
        </p:spPr>
        <p:txBody>
          <a:bodyPr lIns="0" tIns="0" rIns="0" bIns="0" rtlCol="0" anchor="t">
            <a:spAutoFit/>
          </a:bodyPr>
          <a:lstStyle/>
          <a:p>
            <a:pPr>
              <a:lnSpc>
                <a:spcPts val="4200"/>
              </a:lnSpc>
            </a:pPr>
            <a:r>
              <a:rPr lang="en-US" sz="3000">
                <a:solidFill>
                  <a:srgbClr val="2A2E3A"/>
                </a:solidFill>
                <a:latin typeface="Helios Bold"/>
              </a:rPr>
              <a:t>Consider the Backward Design Approach</a:t>
            </a:r>
          </a:p>
        </p:txBody>
      </p:sp>
      <p:sp>
        <p:nvSpPr>
          <p:cNvPr id="5" name="TextBox 5"/>
          <p:cNvSpPr txBox="1"/>
          <p:nvPr/>
        </p:nvSpPr>
        <p:spPr>
          <a:xfrm>
            <a:off x="788595" y="3055773"/>
            <a:ext cx="7188865" cy="1066800"/>
          </a:xfrm>
          <a:prstGeom prst="rect">
            <a:avLst/>
          </a:prstGeom>
        </p:spPr>
        <p:txBody>
          <a:bodyPr lIns="0" tIns="0" rIns="0" bIns="0" rtlCol="0" anchor="t">
            <a:spAutoFit/>
          </a:bodyPr>
          <a:lstStyle/>
          <a:p>
            <a:pPr>
              <a:lnSpc>
                <a:spcPts val="4200"/>
              </a:lnSpc>
            </a:pPr>
            <a:r>
              <a:rPr lang="en-US" sz="3000">
                <a:solidFill>
                  <a:srgbClr val="2A2E3A"/>
                </a:solidFill>
                <a:latin typeface="Helios"/>
              </a:rPr>
              <a:t>This is useful for planning a course </a:t>
            </a:r>
            <a:r>
              <a:rPr lang="en-US" sz="3000">
                <a:solidFill>
                  <a:srgbClr val="2A2E3A"/>
                </a:solidFill>
                <a:latin typeface="Helios Italics"/>
              </a:rPr>
              <a:t>and</a:t>
            </a:r>
            <a:r>
              <a:rPr lang="en-US" sz="3000">
                <a:solidFill>
                  <a:srgbClr val="2A2E3A"/>
                </a:solidFill>
                <a:latin typeface="Helios"/>
              </a:rPr>
              <a:t> week-to-week lessons.</a:t>
            </a:r>
          </a:p>
        </p:txBody>
      </p:sp>
      <p:sp>
        <p:nvSpPr>
          <p:cNvPr id="9" name="TextBox 9"/>
          <p:cNvSpPr txBox="1"/>
          <p:nvPr/>
        </p:nvSpPr>
        <p:spPr>
          <a:xfrm>
            <a:off x="788595" y="4838586"/>
            <a:ext cx="6978417" cy="3181512"/>
          </a:xfrm>
          <a:prstGeom prst="rect">
            <a:avLst/>
          </a:prstGeom>
        </p:spPr>
        <p:txBody>
          <a:bodyPr lIns="0" tIns="0" rIns="0" bIns="0" rtlCol="0" anchor="t">
            <a:spAutoFit/>
          </a:bodyPr>
          <a:lstStyle/>
          <a:p>
            <a:pPr marL="838200" lvl="1" indent="-514350">
              <a:lnSpc>
                <a:spcPts val="4200"/>
              </a:lnSpc>
              <a:buFont typeface="+mj-lt"/>
              <a:buAutoNum type="arabicPeriod"/>
            </a:pPr>
            <a:r>
              <a:rPr lang="en-US" sz="3000" dirty="0">
                <a:solidFill>
                  <a:srgbClr val="2A2E3A"/>
                </a:solidFill>
                <a:latin typeface="Helios"/>
              </a:rPr>
              <a:t>Start with goals in mind</a:t>
            </a:r>
          </a:p>
          <a:p>
            <a:pPr marL="514350" indent="-514350">
              <a:lnSpc>
                <a:spcPts val="4200"/>
              </a:lnSpc>
              <a:buFont typeface="+mj-lt"/>
              <a:buAutoNum type="arabicPeriod"/>
            </a:pPr>
            <a:endParaRPr lang="en-US" sz="3000" dirty="0">
              <a:solidFill>
                <a:srgbClr val="2A2E3A"/>
              </a:solidFill>
              <a:latin typeface="Helios"/>
            </a:endParaRPr>
          </a:p>
          <a:p>
            <a:pPr marL="838200" lvl="1" indent="-514350">
              <a:lnSpc>
                <a:spcPts val="4200"/>
              </a:lnSpc>
              <a:buFont typeface="+mj-lt"/>
              <a:buAutoNum type="arabicPeriod" startAt="2"/>
            </a:pPr>
            <a:r>
              <a:rPr lang="en-US" sz="3000" dirty="0">
                <a:solidFill>
                  <a:srgbClr val="2A2E3A"/>
                </a:solidFill>
                <a:latin typeface="Helios"/>
              </a:rPr>
              <a:t>Determine how students will demonstrate understanding</a:t>
            </a:r>
          </a:p>
          <a:p>
            <a:pPr marL="514350" indent="-514350">
              <a:lnSpc>
                <a:spcPts val="4200"/>
              </a:lnSpc>
              <a:buFont typeface="+mj-lt"/>
              <a:buAutoNum type="arabicPeriod"/>
            </a:pPr>
            <a:endParaRPr lang="en-US" sz="3000" dirty="0">
              <a:solidFill>
                <a:srgbClr val="2A2E3A"/>
              </a:solidFill>
              <a:latin typeface="Helios"/>
            </a:endParaRPr>
          </a:p>
          <a:p>
            <a:pPr marL="838200" lvl="1" indent="-514350">
              <a:lnSpc>
                <a:spcPts val="4200"/>
              </a:lnSpc>
              <a:buFont typeface="+mj-lt"/>
              <a:buAutoNum type="arabicPeriod" startAt="3"/>
            </a:pPr>
            <a:r>
              <a:rPr lang="en-US" sz="3000" dirty="0">
                <a:solidFill>
                  <a:srgbClr val="2A2E3A"/>
                </a:solidFill>
                <a:latin typeface="Helios"/>
              </a:rPr>
              <a:t>Plan learning experiences</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1" name="Freeform 31" descr="Gray arrow in a counterclockwise position."/>
          <p:cNvSpPr/>
          <p:nvPr/>
        </p:nvSpPr>
        <p:spPr>
          <a:xfrm rot="-4177887" flipH="1" flipV="1">
            <a:off x="10903350" y="3901724"/>
            <a:ext cx="1807938" cy="510742"/>
          </a:xfrm>
          <a:custGeom>
            <a:avLst/>
            <a:gdLst/>
            <a:ahLst/>
            <a:cxnLst/>
            <a:rect l="l" t="t" r="r" b="b"/>
            <a:pathLst>
              <a:path w="1807938" h="510742">
                <a:moveTo>
                  <a:pt x="1807938" y="510742"/>
                </a:moveTo>
                <a:lnTo>
                  <a:pt x="0" y="510742"/>
                </a:lnTo>
                <a:lnTo>
                  <a:pt x="0" y="0"/>
                </a:lnTo>
                <a:lnTo>
                  <a:pt x="1807938" y="0"/>
                </a:lnTo>
                <a:lnTo>
                  <a:pt x="1807938" y="510742"/>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0" name="Group 10" descr="Blue rounded rectangle displaying &quot;1. Identify Learning Outcomes.&quot;"/>
          <p:cNvGrpSpPr/>
          <p:nvPr/>
        </p:nvGrpSpPr>
        <p:grpSpPr>
          <a:xfrm>
            <a:off x="12451715" y="2019301"/>
            <a:ext cx="3967076" cy="2626133"/>
            <a:chOff x="-47794" y="-213767"/>
            <a:chExt cx="5289434" cy="3501509"/>
          </a:xfrm>
        </p:grpSpPr>
        <p:grpSp>
          <p:nvGrpSpPr>
            <p:cNvPr id="11" name="Group 11"/>
            <p:cNvGrpSpPr/>
            <p:nvPr/>
          </p:nvGrpSpPr>
          <p:grpSpPr>
            <a:xfrm>
              <a:off x="445234" y="33399"/>
              <a:ext cx="4796406" cy="3254343"/>
              <a:chOff x="0" y="-115962"/>
              <a:chExt cx="930898" cy="631610"/>
            </a:xfrm>
          </p:grpSpPr>
          <p:sp>
            <p:nvSpPr>
              <p:cNvPr id="12" name="Freeform 12"/>
              <p:cNvSpPr/>
              <p:nvPr/>
            </p:nvSpPr>
            <p:spPr>
              <a:xfrm>
                <a:off x="0" y="0"/>
                <a:ext cx="930898" cy="381711"/>
              </a:xfrm>
              <a:custGeom>
                <a:avLst/>
                <a:gdLst/>
                <a:ahLst/>
                <a:cxnLst/>
                <a:rect l="l" t="t" r="r" b="b"/>
                <a:pathLst>
                  <a:path w="930898" h="381711">
                    <a:moveTo>
                      <a:pt x="111710" y="0"/>
                    </a:moveTo>
                    <a:lnTo>
                      <a:pt x="819188" y="0"/>
                    </a:lnTo>
                    <a:cubicBezTo>
                      <a:pt x="880884" y="0"/>
                      <a:pt x="930898" y="50014"/>
                      <a:pt x="930898" y="111710"/>
                    </a:cubicBezTo>
                    <a:lnTo>
                      <a:pt x="930898" y="270002"/>
                    </a:lnTo>
                    <a:cubicBezTo>
                      <a:pt x="930898" y="331697"/>
                      <a:pt x="880884" y="381711"/>
                      <a:pt x="819188" y="381711"/>
                    </a:cubicBezTo>
                    <a:lnTo>
                      <a:pt x="111710" y="381711"/>
                    </a:lnTo>
                    <a:cubicBezTo>
                      <a:pt x="50014" y="381711"/>
                      <a:pt x="0" y="331697"/>
                      <a:pt x="0" y="270002"/>
                    </a:cubicBezTo>
                    <a:lnTo>
                      <a:pt x="0" y="111710"/>
                    </a:lnTo>
                    <a:cubicBezTo>
                      <a:pt x="0" y="50014"/>
                      <a:pt x="50014" y="0"/>
                      <a:pt x="111710" y="0"/>
                    </a:cubicBezTo>
                    <a:close/>
                  </a:path>
                </a:pathLst>
              </a:custGeom>
              <a:solidFill>
                <a:srgbClr val="2774AE"/>
              </a:solidFill>
            </p:spPr>
            <p:txBody>
              <a:bodyPr/>
              <a:lstStyle/>
              <a:p>
                <a:endParaRPr lang="en-US" dirty="0"/>
              </a:p>
            </p:txBody>
          </p:sp>
          <p:sp>
            <p:nvSpPr>
              <p:cNvPr id="13" name="TextBox 13"/>
              <p:cNvSpPr txBox="1"/>
              <p:nvPr/>
            </p:nvSpPr>
            <p:spPr>
              <a:xfrm>
                <a:off x="53198" y="-115962"/>
                <a:ext cx="812800" cy="631610"/>
              </a:xfrm>
              <a:prstGeom prst="rect">
                <a:avLst/>
              </a:prstGeom>
            </p:spPr>
            <p:txBody>
              <a:bodyPr lIns="50800" tIns="50800" rIns="50800" bIns="50800" rtlCol="0" anchor="ctr"/>
              <a:lstStyle/>
              <a:p>
                <a:pPr algn="ctr">
                  <a:lnSpc>
                    <a:spcPts val="3639"/>
                  </a:lnSpc>
                </a:pPr>
                <a:r>
                  <a:rPr lang="en-US" sz="2400" dirty="0">
                    <a:solidFill>
                      <a:srgbClr val="FFFFFF"/>
                    </a:solidFill>
                    <a:latin typeface="Helios Bold"/>
                  </a:rPr>
                  <a:t>Identify Learning Outcomes</a:t>
                </a:r>
              </a:p>
            </p:txBody>
          </p:sp>
        </p:grpSp>
        <p:grpSp>
          <p:nvGrpSpPr>
            <p:cNvPr id="14" name="Group 14"/>
            <p:cNvGrpSpPr/>
            <p:nvPr/>
          </p:nvGrpSpPr>
          <p:grpSpPr>
            <a:xfrm>
              <a:off x="-47794" y="-213767"/>
              <a:ext cx="1089461" cy="1381962"/>
              <a:chOff x="-26777" y="-119765"/>
              <a:chExt cx="610379" cy="774256"/>
            </a:xfrm>
          </p:grpSpPr>
          <p:sp>
            <p:nvSpPr>
              <p:cNvPr id="15" name="Freeform 15"/>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FFD100"/>
              </a:solidFill>
              <a:ln cap="sq">
                <a:noFill/>
                <a:prstDash val="solid"/>
                <a:miter/>
              </a:ln>
            </p:spPr>
          </p:sp>
          <p:sp>
            <p:nvSpPr>
              <p:cNvPr id="16" name="TextBox 16"/>
              <p:cNvSpPr txBox="1"/>
              <p:nvPr/>
            </p:nvSpPr>
            <p:spPr>
              <a:xfrm>
                <a:off x="-26777" y="-119765"/>
                <a:ext cx="610379" cy="774256"/>
              </a:xfrm>
              <a:prstGeom prst="rect">
                <a:avLst/>
              </a:prstGeom>
            </p:spPr>
            <p:txBody>
              <a:bodyPr lIns="0" tIns="0" rIns="0" bIns="0" rtlCol="0" anchor="ctr"/>
              <a:lstStyle/>
              <a:p>
                <a:pPr algn="ctr">
                  <a:lnSpc>
                    <a:spcPts val="4199"/>
                  </a:lnSpc>
                </a:pPr>
                <a:r>
                  <a:rPr lang="en-US" sz="2999" dirty="0">
                    <a:solidFill>
                      <a:srgbClr val="2A2E3A"/>
                    </a:solidFill>
                    <a:latin typeface="Helios Bold"/>
                  </a:rPr>
                  <a:t>1</a:t>
                </a:r>
              </a:p>
            </p:txBody>
          </p:sp>
        </p:grpSp>
      </p:grpSp>
      <p:grpSp>
        <p:nvGrpSpPr>
          <p:cNvPr id="24" name="Group 24" descr="Blue rounded rectangle displaying &quot;2. Determine Assessments/Evidence.&quot;"/>
          <p:cNvGrpSpPr/>
          <p:nvPr/>
        </p:nvGrpSpPr>
        <p:grpSpPr>
          <a:xfrm>
            <a:off x="9762832" y="4806474"/>
            <a:ext cx="4019648" cy="2277891"/>
            <a:chOff x="-92434" y="-151939"/>
            <a:chExt cx="5359530" cy="3037189"/>
          </a:xfrm>
        </p:grpSpPr>
        <p:grpSp>
          <p:nvGrpSpPr>
            <p:cNvPr id="25" name="Group 25"/>
            <p:cNvGrpSpPr/>
            <p:nvPr/>
          </p:nvGrpSpPr>
          <p:grpSpPr>
            <a:xfrm>
              <a:off x="470690" y="94232"/>
              <a:ext cx="4796406" cy="2791018"/>
              <a:chOff x="0" y="-88788"/>
              <a:chExt cx="930898" cy="541687"/>
            </a:xfrm>
          </p:grpSpPr>
          <p:sp>
            <p:nvSpPr>
              <p:cNvPr id="26" name="Freeform 26"/>
              <p:cNvSpPr/>
              <p:nvPr/>
            </p:nvSpPr>
            <p:spPr>
              <a:xfrm>
                <a:off x="0" y="0"/>
                <a:ext cx="930898" cy="388207"/>
              </a:xfrm>
              <a:custGeom>
                <a:avLst/>
                <a:gdLst/>
                <a:ahLst/>
                <a:cxnLst/>
                <a:rect l="l" t="t" r="r" b="b"/>
                <a:pathLst>
                  <a:path w="930898" h="388207">
                    <a:moveTo>
                      <a:pt x="111710" y="0"/>
                    </a:moveTo>
                    <a:lnTo>
                      <a:pt x="819188" y="0"/>
                    </a:lnTo>
                    <a:cubicBezTo>
                      <a:pt x="880884" y="0"/>
                      <a:pt x="930898" y="50014"/>
                      <a:pt x="930898" y="111710"/>
                    </a:cubicBezTo>
                    <a:lnTo>
                      <a:pt x="930898" y="276498"/>
                    </a:lnTo>
                    <a:cubicBezTo>
                      <a:pt x="930898" y="338193"/>
                      <a:pt x="880884" y="388207"/>
                      <a:pt x="819188" y="388207"/>
                    </a:cubicBezTo>
                    <a:lnTo>
                      <a:pt x="111710" y="388207"/>
                    </a:lnTo>
                    <a:cubicBezTo>
                      <a:pt x="50014" y="388207"/>
                      <a:pt x="0" y="338193"/>
                      <a:pt x="0" y="276498"/>
                    </a:cubicBezTo>
                    <a:lnTo>
                      <a:pt x="0" y="111710"/>
                    </a:lnTo>
                    <a:cubicBezTo>
                      <a:pt x="0" y="50014"/>
                      <a:pt x="50014" y="0"/>
                      <a:pt x="111710" y="0"/>
                    </a:cubicBezTo>
                    <a:close/>
                  </a:path>
                </a:pathLst>
              </a:custGeom>
              <a:solidFill>
                <a:srgbClr val="2774AE"/>
              </a:solidFill>
            </p:spPr>
          </p:sp>
          <p:sp>
            <p:nvSpPr>
              <p:cNvPr id="27" name="TextBox 27"/>
              <p:cNvSpPr txBox="1"/>
              <p:nvPr/>
            </p:nvSpPr>
            <p:spPr>
              <a:xfrm>
                <a:off x="49431" y="-88788"/>
                <a:ext cx="812800" cy="541687"/>
              </a:xfrm>
              <a:prstGeom prst="rect">
                <a:avLst/>
              </a:prstGeom>
            </p:spPr>
            <p:txBody>
              <a:bodyPr lIns="50800" tIns="50800" rIns="50800" bIns="50800" rtlCol="0" anchor="ctr"/>
              <a:lstStyle/>
              <a:p>
                <a:pPr algn="ctr">
                  <a:lnSpc>
                    <a:spcPts val="3639"/>
                  </a:lnSpc>
                </a:pPr>
                <a:r>
                  <a:rPr lang="en-US" sz="2400" dirty="0">
                    <a:solidFill>
                      <a:srgbClr val="FFFFFF"/>
                    </a:solidFill>
                    <a:latin typeface="Helios Bold"/>
                  </a:rPr>
                  <a:t>Determine Assessments / Evidence</a:t>
                </a:r>
              </a:p>
            </p:txBody>
          </p:sp>
        </p:grpSp>
        <p:grpSp>
          <p:nvGrpSpPr>
            <p:cNvPr id="28" name="Group 28"/>
            <p:cNvGrpSpPr/>
            <p:nvPr/>
          </p:nvGrpSpPr>
          <p:grpSpPr>
            <a:xfrm>
              <a:off x="-92434" y="-151939"/>
              <a:ext cx="1178743" cy="1297750"/>
              <a:chOff x="-51787" y="-85125"/>
              <a:chExt cx="660400" cy="727075"/>
            </a:xfrm>
          </p:grpSpPr>
          <p:sp>
            <p:nvSpPr>
              <p:cNvPr id="29" name="Freeform 29"/>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FFD100"/>
              </a:solidFill>
              <a:ln cap="sq">
                <a:noFill/>
                <a:prstDash val="solid"/>
                <a:miter/>
              </a:ln>
            </p:spPr>
          </p:sp>
          <p:sp>
            <p:nvSpPr>
              <p:cNvPr id="30" name="TextBox 30"/>
              <p:cNvSpPr txBox="1"/>
              <p:nvPr/>
            </p:nvSpPr>
            <p:spPr>
              <a:xfrm>
                <a:off x="-51787" y="-85125"/>
                <a:ext cx="660400" cy="727075"/>
              </a:xfrm>
              <a:prstGeom prst="rect">
                <a:avLst/>
              </a:prstGeom>
            </p:spPr>
            <p:txBody>
              <a:bodyPr lIns="0" tIns="0" rIns="0" bIns="0" rtlCol="0" anchor="ctr"/>
              <a:lstStyle/>
              <a:p>
                <a:pPr algn="ctr">
                  <a:lnSpc>
                    <a:spcPts val="4199"/>
                  </a:lnSpc>
                </a:pPr>
                <a:r>
                  <a:rPr lang="en-US" sz="2999" dirty="0">
                    <a:solidFill>
                      <a:srgbClr val="2A2E3A"/>
                    </a:solidFill>
                    <a:latin typeface="Helios Bold"/>
                  </a:rPr>
                  <a:t>2</a:t>
                </a:r>
              </a:p>
            </p:txBody>
          </p:sp>
        </p:grpSp>
      </p:grpSp>
      <p:sp>
        <p:nvSpPr>
          <p:cNvPr id="8" name="Freeform 8" descr="Gray arrow in a counterclockwise position."/>
          <p:cNvSpPr/>
          <p:nvPr/>
        </p:nvSpPr>
        <p:spPr>
          <a:xfrm rot="-8739588" flipH="1" flipV="1">
            <a:off x="11447862" y="7717142"/>
            <a:ext cx="1807938" cy="510742"/>
          </a:xfrm>
          <a:custGeom>
            <a:avLst/>
            <a:gdLst/>
            <a:ahLst/>
            <a:cxnLst/>
            <a:rect l="l" t="t" r="r" b="b"/>
            <a:pathLst>
              <a:path w="1807938" h="510742">
                <a:moveTo>
                  <a:pt x="1807938" y="510743"/>
                </a:moveTo>
                <a:lnTo>
                  <a:pt x="0" y="510743"/>
                </a:lnTo>
                <a:lnTo>
                  <a:pt x="0" y="0"/>
                </a:lnTo>
                <a:lnTo>
                  <a:pt x="1807938" y="0"/>
                </a:lnTo>
                <a:lnTo>
                  <a:pt x="1807938" y="510743"/>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7" name="Group 17" descr="Blue rounded rectangle displaying &quot;3. Plan Instructional Lessons &amp; Activities.&quot;"/>
          <p:cNvGrpSpPr/>
          <p:nvPr/>
        </p:nvGrpSpPr>
        <p:grpSpPr>
          <a:xfrm>
            <a:off x="13284715" y="7407413"/>
            <a:ext cx="3981545" cy="2312233"/>
            <a:chOff x="-46861" y="-151939"/>
            <a:chExt cx="5308726" cy="3082978"/>
          </a:xfrm>
        </p:grpSpPr>
        <p:grpSp>
          <p:nvGrpSpPr>
            <p:cNvPr id="18" name="Group 18"/>
            <p:cNvGrpSpPr/>
            <p:nvPr/>
          </p:nvGrpSpPr>
          <p:grpSpPr>
            <a:xfrm>
              <a:off x="465459" y="245674"/>
              <a:ext cx="4796406" cy="2685365"/>
              <a:chOff x="0" y="-66675"/>
              <a:chExt cx="930898" cy="521182"/>
            </a:xfrm>
          </p:grpSpPr>
          <p:sp>
            <p:nvSpPr>
              <p:cNvPr id="19" name="Freeform 19"/>
              <p:cNvSpPr/>
              <p:nvPr/>
            </p:nvSpPr>
            <p:spPr>
              <a:xfrm>
                <a:off x="0" y="0"/>
                <a:ext cx="930898" cy="399602"/>
              </a:xfrm>
              <a:custGeom>
                <a:avLst/>
                <a:gdLst/>
                <a:ahLst/>
                <a:cxnLst/>
                <a:rect l="l" t="t" r="r" b="b"/>
                <a:pathLst>
                  <a:path w="930898" h="399602">
                    <a:moveTo>
                      <a:pt x="111710" y="0"/>
                    </a:moveTo>
                    <a:lnTo>
                      <a:pt x="819188" y="0"/>
                    </a:lnTo>
                    <a:cubicBezTo>
                      <a:pt x="880884" y="0"/>
                      <a:pt x="930898" y="50014"/>
                      <a:pt x="930898" y="111710"/>
                    </a:cubicBezTo>
                    <a:lnTo>
                      <a:pt x="930898" y="287893"/>
                    </a:lnTo>
                    <a:cubicBezTo>
                      <a:pt x="930898" y="349588"/>
                      <a:pt x="880884" y="399602"/>
                      <a:pt x="819188" y="399602"/>
                    </a:cubicBezTo>
                    <a:lnTo>
                      <a:pt x="111710" y="399602"/>
                    </a:lnTo>
                    <a:cubicBezTo>
                      <a:pt x="50014" y="399602"/>
                      <a:pt x="0" y="349588"/>
                      <a:pt x="0" y="287893"/>
                    </a:cubicBezTo>
                    <a:lnTo>
                      <a:pt x="0" y="111710"/>
                    </a:lnTo>
                    <a:cubicBezTo>
                      <a:pt x="0" y="50014"/>
                      <a:pt x="50014" y="0"/>
                      <a:pt x="111710" y="0"/>
                    </a:cubicBezTo>
                    <a:close/>
                  </a:path>
                </a:pathLst>
              </a:custGeom>
              <a:solidFill>
                <a:srgbClr val="2774AE"/>
              </a:solidFill>
            </p:spPr>
          </p:sp>
          <p:sp>
            <p:nvSpPr>
              <p:cNvPr id="20" name="TextBox 20"/>
              <p:cNvSpPr txBox="1"/>
              <p:nvPr/>
            </p:nvSpPr>
            <p:spPr>
              <a:xfrm>
                <a:off x="53256" y="-66675"/>
                <a:ext cx="812800" cy="521182"/>
              </a:xfrm>
              <a:prstGeom prst="rect">
                <a:avLst/>
              </a:prstGeom>
            </p:spPr>
            <p:txBody>
              <a:bodyPr lIns="50800" tIns="50800" rIns="50800" bIns="50800" rtlCol="0" anchor="ctr"/>
              <a:lstStyle/>
              <a:p>
                <a:pPr algn="ctr">
                  <a:lnSpc>
                    <a:spcPts val="3639"/>
                  </a:lnSpc>
                </a:pPr>
                <a:r>
                  <a:rPr lang="en-US" sz="2400" dirty="0">
                    <a:solidFill>
                      <a:srgbClr val="FFFFFF"/>
                    </a:solidFill>
                    <a:latin typeface="Helios Bold"/>
                  </a:rPr>
                  <a:t>Plan Instructional Lessons &amp; Activities</a:t>
                </a:r>
              </a:p>
            </p:txBody>
          </p:sp>
        </p:grpSp>
        <p:grpSp>
          <p:nvGrpSpPr>
            <p:cNvPr id="21" name="Group 21"/>
            <p:cNvGrpSpPr/>
            <p:nvPr/>
          </p:nvGrpSpPr>
          <p:grpSpPr>
            <a:xfrm>
              <a:off x="-46861" y="-151939"/>
              <a:ext cx="1178742" cy="1297750"/>
              <a:chOff x="-26254" y="-85125"/>
              <a:chExt cx="660400" cy="727075"/>
            </a:xfrm>
          </p:grpSpPr>
          <p:sp>
            <p:nvSpPr>
              <p:cNvPr id="22" name="Freeform 22"/>
              <p:cNvSpPr/>
              <p:nvPr/>
            </p:nvSpPr>
            <p:spPr>
              <a:xfrm>
                <a:off x="0" y="0"/>
                <a:ext cx="556826" cy="556826"/>
              </a:xfrm>
              <a:custGeom>
                <a:avLst/>
                <a:gdLst/>
                <a:ahLst/>
                <a:cxnLst/>
                <a:rect l="l" t="t" r="r" b="b"/>
                <a:pathLst>
                  <a:path w="556826" h="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FFD100"/>
              </a:solidFill>
              <a:ln cap="sq">
                <a:noFill/>
                <a:prstDash val="solid"/>
                <a:miter/>
              </a:ln>
            </p:spPr>
          </p:sp>
          <p:sp>
            <p:nvSpPr>
              <p:cNvPr id="23" name="TextBox 23"/>
              <p:cNvSpPr txBox="1"/>
              <p:nvPr/>
            </p:nvSpPr>
            <p:spPr>
              <a:xfrm>
                <a:off x="-26254" y="-85125"/>
                <a:ext cx="660400" cy="727075"/>
              </a:xfrm>
              <a:prstGeom prst="rect">
                <a:avLst/>
              </a:prstGeom>
            </p:spPr>
            <p:txBody>
              <a:bodyPr lIns="0" tIns="0" rIns="0" bIns="0" rtlCol="0" anchor="ctr"/>
              <a:lstStyle/>
              <a:p>
                <a:pPr algn="ctr">
                  <a:lnSpc>
                    <a:spcPts val="4199"/>
                  </a:lnSpc>
                </a:pPr>
                <a:r>
                  <a:rPr lang="en-US" sz="2999" dirty="0">
                    <a:solidFill>
                      <a:srgbClr val="2A2E3A"/>
                    </a:solidFill>
                    <a:latin typeface="Helios Bold"/>
                  </a:rPr>
                  <a:t>3</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A257214-0A5B-1A4D-98A8-8A6A66589B2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Total Student Hours</a:t>
            </a:r>
          </a:p>
        </p:txBody>
      </p:sp>
      <p:sp>
        <p:nvSpPr>
          <p:cNvPr id="6" name="TextBox 6"/>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Lesson Planning</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788595" y="2310638"/>
            <a:ext cx="14693364" cy="533400"/>
          </a:xfrm>
          <a:prstGeom prst="rect">
            <a:avLst/>
          </a:prstGeom>
        </p:spPr>
        <p:txBody>
          <a:bodyPr lIns="0" tIns="0" rIns="0" bIns="0" rtlCol="0" anchor="t">
            <a:spAutoFit/>
          </a:bodyPr>
          <a:lstStyle/>
          <a:p>
            <a:pPr>
              <a:lnSpc>
                <a:spcPts val="4200"/>
              </a:lnSpc>
            </a:pPr>
            <a:r>
              <a:rPr lang="en-US" sz="3000">
                <a:solidFill>
                  <a:srgbClr val="2A2E3A"/>
                </a:solidFill>
                <a:latin typeface="Helios Bold"/>
              </a:rPr>
              <a:t>How much total time should students expect to devote to a course?</a:t>
            </a:r>
          </a:p>
        </p:txBody>
      </p:sp>
      <p:sp>
        <p:nvSpPr>
          <p:cNvPr id="5" name="TextBox 5"/>
          <p:cNvSpPr txBox="1"/>
          <p:nvPr/>
        </p:nvSpPr>
        <p:spPr>
          <a:xfrm>
            <a:off x="1028700" y="2999734"/>
            <a:ext cx="14693364" cy="1066800"/>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2A2E3A"/>
                </a:solidFill>
                <a:latin typeface="Helios"/>
              </a:rPr>
              <a:t>Student time commitment is determined by the number of course credit units</a:t>
            </a:r>
          </a:p>
          <a:p>
            <a:pPr marL="647700" lvl="1" indent="-323850" algn="l">
              <a:lnSpc>
                <a:spcPts val="4200"/>
              </a:lnSpc>
              <a:buFont typeface="Arial"/>
              <a:buChar char="•"/>
            </a:pPr>
            <a:r>
              <a:rPr lang="en-US" sz="3000">
                <a:solidFill>
                  <a:srgbClr val="2A2E3A"/>
                </a:solidFill>
                <a:latin typeface="Helios"/>
              </a:rPr>
              <a:t>1 credit unit = 33 total student hours</a:t>
            </a:r>
          </a:p>
        </p:txBody>
      </p:sp>
      <p:grpSp>
        <p:nvGrpSpPr>
          <p:cNvPr id="9" name="Group 9" descr="Blue rectangle displaying &quot;(# credit units  x  33)  /  # weeks  =  total student hours per week&quot;"/>
          <p:cNvGrpSpPr/>
          <p:nvPr/>
        </p:nvGrpSpPr>
        <p:grpSpPr>
          <a:xfrm>
            <a:off x="2701963" y="4828343"/>
            <a:ext cx="12884073" cy="1406697"/>
            <a:chOff x="0" y="0"/>
            <a:chExt cx="17178764" cy="1875596"/>
          </a:xfrm>
        </p:grpSpPr>
        <p:grpSp>
          <p:nvGrpSpPr>
            <p:cNvPr id="10" name="Group 10"/>
            <p:cNvGrpSpPr/>
            <p:nvPr/>
          </p:nvGrpSpPr>
          <p:grpSpPr>
            <a:xfrm>
              <a:off x="0" y="0"/>
              <a:ext cx="17178764" cy="1875596"/>
              <a:chOff x="0" y="0"/>
              <a:chExt cx="4936446" cy="538966"/>
            </a:xfrm>
          </p:grpSpPr>
          <p:sp>
            <p:nvSpPr>
              <p:cNvPr id="11" name="Freeform 11"/>
              <p:cNvSpPr/>
              <p:nvPr/>
            </p:nvSpPr>
            <p:spPr>
              <a:xfrm>
                <a:off x="0" y="0"/>
                <a:ext cx="4936446" cy="538966"/>
              </a:xfrm>
              <a:custGeom>
                <a:avLst/>
                <a:gdLst/>
                <a:ahLst/>
                <a:cxnLst/>
                <a:rect l="l" t="t" r="r" b="b"/>
                <a:pathLst>
                  <a:path w="4936446" h="538966">
                    <a:moveTo>
                      <a:pt x="0" y="0"/>
                    </a:moveTo>
                    <a:lnTo>
                      <a:pt x="4936446" y="0"/>
                    </a:lnTo>
                    <a:lnTo>
                      <a:pt x="4936446" y="538966"/>
                    </a:lnTo>
                    <a:lnTo>
                      <a:pt x="0" y="538966"/>
                    </a:lnTo>
                    <a:close/>
                  </a:path>
                </a:pathLst>
              </a:custGeom>
              <a:solidFill>
                <a:srgbClr val="005587"/>
              </a:solidFill>
            </p:spPr>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0" y="585089"/>
              <a:ext cx="17178764" cy="638743"/>
            </a:xfrm>
            <a:prstGeom prst="rect">
              <a:avLst/>
            </a:prstGeom>
          </p:spPr>
          <p:txBody>
            <a:bodyPr lIns="0" tIns="0" rIns="0" bIns="0" rtlCol="0" anchor="t">
              <a:spAutoFit/>
            </a:bodyPr>
            <a:lstStyle/>
            <a:p>
              <a:pPr algn="ctr">
                <a:lnSpc>
                  <a:spcPts val="3941"/>
                </a:lnSpc>
              </a:pPr>
              <a:r>
                <a:rPr lang="en-US" sz="2815" dirty="0">
                  <a:solidFill>
                    <a:srgbClr val="FFFFFF"/>
                  </a:solidFill>
                  <a:latin typeface="Helios Bold Italics"/>
                </a:rPr>
                <a:t>(# credit units  </a:t>
              </a:r>
              <a:r>
                <a:rPr lang="en-US" sz="2815" dirty="0">
                  <a:solidFill>
                    <a:srgbClr val="FFFFFF"/>
                  </a:solidFill>
                  <a:latin typeface="Helios Bold"/>
                </a:rPr>
                <a:t>x</a:t>
              </a:r>
              <a:r>
                <a:rPr lang="en-US" sz="2815" dirty="0">
                  <a:solidFill>
                    <a:srgbClr val="FFFFFF"/>
                  </a:solidFill>
                  <a:latin typeface="Helios Bold Italics"/>
                </a:rPr>
                <a:t>  33)  </a:t>
              </a:r>
              <a:r>
                <a:rPr lang="en-US" sz="2815" dirty="0">
                  <a:solidFill>
                    <a:srgbClr val="FFFFFF"/>
                  </a:solidFill>
                  <a:latin typeface="Helios Bold"/>
                </a:rPr>
                <a:t>/</a:t>
              </a:r>
              <a:r>
                <a:rPr lang="en-US" sz="2815" dirty="0">
                  <a:solidFill>
                    <a:srgbClr val="FFFFFF"/>
                  </a:solidFill>
                  <a:latin typeface="Helios Bold Italics"/>
                </a:rPr>
                <a:t>  # weeks  </a:t>
              </a:r>
              <a:r>
                <a:rPr lang="en-US" sz="2815" dirty="0">
                  <a:solidFill>
                    <a:srgbClr val="FFFFFF"/>
                  </a:solidFill>
                  <a:latin typeface="Helios Bold"/>
                </a:rPr>
                <a:t>= </a:t>
              </a:r>
              <a:r>
                <a:rPr lang="en-US" sz="2815" dirty="0">
                  <a:solidFill>
                    <a:srgbClr val="FFFFFF"/>
                  </a:solidFill>
                  <a:latin typeface="Helios Bold Italics"/>
                </a:rPr>
                <a:t> total student hours per week</a:t>
              </a:r>
            </a:p>
          </p:txBody>
        </p:sp>
      </p:grpSp>
      <p:sp>
        <p:nvSpPr>
          <p:cNvPr id="8" name="TextBox 8"/>
          <p:cNvSpPr txBox="1"/>
          <p:nvPr/>
        </p:nvSpPr>
        <p:spPr>
          <a:xfrm>
            <a:off x="1028700" y="6920648"/>
            <a:ext cx="14693364" cy="2133600"/>
          </a:xfrm>
          <a:prstGeom prst="rect">
            <a:avLst/>
          </a:prstGeom>
        </p:spPr>
        <p:txBody>
          <a:bodyPr lIns="0" tIns="0" rIns="0" bIns="0" rtlCol="0" anchor="t">
            <a:spAutoFit/>
          </a:bodyPr>
          <a:lstStyle/>
          <a:p>
            <a:pPr>
              <a:lnSpc>
                <a:spcPts val="4200"/>
              </a:lnSpc>
            </a:pPr>
            <a:r>
              <a:rPr lang="en-US" sz="3000" dirty="0">
                <a:solidFill>
                  <a:srgbClr val="2A2E3A"/>
                </a:solidFill>
                <a:latin typeface="Helios"/>
              </a:rPr>
              <a:t>Course examples:</a:t>
            </a:r>
          </a:p>
          <a:p>
            <a:pPr marL="647700" lvl="1" indent="-323850">
              <a:lnSpc>
                <a:spcPts val="4200"/>
              </a:lnSpc>
              <a:buFont typeface="Arial"/>
              <a:buChar char="•"/>
            </a:pPr>
            <a:r>
              <a:rPr lang="en-US" sz="3000" dirty="0">
                <a:solidFill>
                  <a:srgbClr val="2A2E3A"/>
                </a:solidFill>
                <a:latin typeface="Helios"/>
              </a:rPr>
              <a:t>2-credit unit course for 6 weeks = 11 student hours per week </a:t>
            </a:r>
          </a:p>
          <a:p>
            <a:pPr marL="647700" lvl="1" indent="-323850">
              <a:lnSpc>
                <a:spcPts val="4200"/>
              </a:lnSpc>
              <a:buFont typeface="Arial"/>
              <a:buChar char="•"/>
            </a:pPr>
            <a:r>
              <a:rPr lang="en-US" sz="3000" dirty="0">
                <a:solidFill>
                  <a:srgbClr val="2A2E3A"/>
                </a:solidFill>
                <a:latin typeface="Helios"/>
              </a:rPr>
              <a:t>3-credit unit course for 10 weeks = nearly 10 student hours per week </a:t>
            </a:r>
          </a:p>
          <a:p>
            <a:pPr marL="647700" lvl="1" indent="-323850">
              <a:lnSpc>
                <a:spcPts val="4200"/>
              </a:lnSpc>
              <a:buFont typeface="Arial"/>
              <a:buChar char="•"/>
            </a:pPr>
            <a:r>
              <a:rPr lang="en-US" sz="3000" dirty="0">
                <a:solidFill>
                  <a:srgbClr val="2A2E3A"/>
                </a:solidFill>
                <a:latin typeface="Helios"/>
              </a:rPr>
              <a:t>4-credit unit course for 11 weeks = 12 student hours per week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82B951-51F4-3366-A128-541BC84C145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solidFill>
                  <a:srgbClr val="ECECEC"/>
                </a:solidFill>
              </a:rPr>
              <a:t>Estimating Course Workload</a:t>
            </a:r>
          </a:p>
        </p:txBody>
      </p:sp>
      <p:sp>
        <p:nvSpPr>
          <p:cNvPr id="8" name="TextBox 8"/>
          <p:cNvSpPr txBox="1"/>
          <p:nvPr/>
        </p:nvSpPr>
        <p:spPr>
          <a:xfrm>
            <a:off x="622770" y="593122"/>
            <a:ext cx="6245024" cy="781050"/>
          </a:xfrm>
          <a:prstGeom prst="rect">
            <a:avLst/>
          </a:prstGeom>
        </p:spPr>
        <p:txBody>
          <a:bodyPr lIns="0" tIns="0" rIns="0" bIns="0" rtlCol="0" anchor="t">
            <a:spAutoFit/>
          </a:bodyPr>
          <a:lstStyle/>
          <a:p>
            <a:pPr marL="0" lvl="0" indent="0">
              <a:lnSpc>
                <a:spcPts val="6150"/>
              </a:lnSpc>
            </a:pPr>
            <a:r>
              <a:rPr lang="en-US" sz="5000">
                <a:solidFill>
                  <a:srgbClr val="005587"/>
                </a:solidFill>
                <a:latin typeface="Bebas Neue"/>
              </a:rPr>
              <a:t>Lesson Planning</a:t>
            </a:r>
          </a:p>
        </p:txBody>
      </p:sp>
      <p:sp>
        <p:nvSpPr>
          <p:cNvPr id="2" name="Freeform 2">
            <a:extLst>
              <a:ext uri="{C183D7F6-B498-43B3-948B-1728B52AA6E4}">
                <adec:decorative xmlns:adec="http://schemas.microsoft.com/office/drawing/2017/decorative" val="1"/>
              </a:ext>
            </a:extLst>
          </p:cNvPr>
          <p:cNvSpPr/>
          <p:nvPr/>
        </p:nvSpPr>
        <p:spPr>
          <a:xfrm rot="5531709">
            <a:off x="8777887" y="-2612009"/>
            <a:ext cx="13709384" cy="13709384"/>
          </a:xfrm>
          <a:custGeom>
            <a:avLst/>
            <a:gdLst/>
            <a:ahLst/>
            <a:cxnLst/>
            <a:rect l="l" t="t" r="r" b="b"/>
            <a:pathLst>
              <a:path w="13709384" h="13709384">
                <a:moveTo>
                  <a:pt x="0" y="0"/>
                </a:moveTo>
                <a:lnTo>
                  <a:pt x="13709384" y="0"/>
                </a:lnTo>
                <a:lnTo>
                  <a:pt x="13709384" y="13709384"/>
                </a:lnTo>
                <a:lnTo>
                  <a:pt x="0" y="13709384"/>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flipH="1" flipV="1">
            <a:off x="-3147222" y="9507475"/>
            <a:ext cx="9727319" cy="3106962"/>
          </a:xfrm>
          <a:custGeom>
            <a:avLst/>
            <a:gdLst/>
            <a:ahLst/>
            <a:cxnLst/>
            <a:rect l="l" t="t" r="r" b="b"/>
            <a:pathLst>
              <a:path w="9727319" h="3106962">
                <a:moveTo>
                  <a:pt x="9727319" y="3106962"/>
                </a:moveTo>
                <a:lnTo>
                  <a:pt x="0" y="3106962"/>
                </a:lnTo>
                <a:lnTo>
                  <a:pt x="0" y="0"/>
                </a:lnTo>
                <a:lnTo>
                  <a:pt x="9727319" y="0"/>
                </a:lnTo>
                <a:lnTo>
                  <a:pt x="9727319" y="31069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240105" y="9507475"/>
            <a:ext cx="1028700" cy="4516244"/>
          </a:xfrm>
          <a:custGeom>
            <a:avLst/>
            <a:gdLst/>
            <a:ahLst/>
            <a:cxnLst/>
            <a:rect l="l" t="t" r="r" b="b"/>
            <a:pathLst>
              <a:path w="1028700" h="4516244">
                <a:moveTo>
                  <a:pt x="0" y="0"/>
                </a:moveTo>
                <a:lnTo>
                  <a:pt x="1028700" y="0"/>
                </a:lnTo>
                <a:lnTo>
                  <a:pt x="1028700" y="4516244"/>
                </a:lnTo>
                <a:lnTo>
                  <a:pt x="0" y="45162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5" name="Group 5" descr="Screenshot of Wake Forest University's Enhanced Course Workload Estimator online tool."/>
          <p:cNvGrpSpPr>
            <a:grpSpLocks noChangeAspect="1"/>
          </p:cNvGrpSpPr>
          <p:nvPr/>
        </p:nvGrpSpPr>
        <p:grpSpPr>
          <a:xfrm>
            <a:off x="3745282" y="1374172"/>
            <a:ext cx="11712361" cy="8792862"/>
            <a:chOff x="0" y="0"/>
            <a:chExt cx="8916670" cy="6694043"/>
          </a:xfrm>
        </p:grpSpPr>
        <p:sp>
          <p:nvSpPr>
            <p:cNvPr id="6" name="Freeform 6"/>
            <p:cNvSpPr/>
            <p:nvPr/>
          </p:nvSpPr>
          <p:spPr>
            <a:xfrm>
              <a:off x="155575" y="155575"/>
              <a:ext cx="8605520" cy="6382893"/>
            </a:xfrm>
            <a:custGeom>
              <a:avLst/>
              <a:gdLst/>
              <a:ahLst/>
              <a:cxnLst/>
              <a:rect l="l" t="t" r="r" b="b"/>
              <a:pathLst>
                <a:path w="8605520" h="6382893">
                  <a:moveTo>
                    <a:pt x="0" y="0"/>
                  </a:moveTo>
                  <a:lnTo>
                    <a:pt x="8605520" y="0"/>
                  </a:lnTo>
                  <a:lnTo>
                    <a:pt x="8605520" y="6382893"/>
                  </a:lnTo>
                  <a:lnTo>
                    <a:pt x="0" y="6382893"/>
                  </a:lnTo>
                  <a:close/>
                </a:path>
              </a:pathLst>
            </a:custGeom>
            <a:blipFill>
              <a:blip r:embed="rId9"/>
              <a:stretch>
                <a:fillRect b="-4009"/>
              </a:stretch>
            </a:blipFill>
          </p:spPr>
        </p:sp>
        <p:sp>
          <p:nvSpPr>
            <p:cNvPr id="7" name="Freeform 7"/>
            <p:cNvSpPr/>
            <p:nvPr/>
          </p:nvSpPr>
          <p:spPr>
            <a:xfrm>
              <a:off x="6350" y="6350"/>
              <a:ext cx="8903970" cy="6681343"/>
            </a:xfrm>
            <a:custGeom>
              <a:avLst/>
              <a:gdLst/>
              <a:ahLst/>
              <a:cxnLst/>
              <a:rect l="l" t="t" r="r" b="b"/>
              <a:pathLst>
                <a:path w="8903970" h="6681343">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F4F4F4"/>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TotalTime>
  <Words>4732</Words>
  <Application>Microsoft Macintosh PowerPoint</Application>
  <PresentationFormat>Custom</PresentationFormat>
  <Paragraphs>610</Paragraphs>
  <Slides>33</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Proxima Nova Light</vt:lpstr>
      <vt:lpstr>Bebas Neue Bold</vt:lpstr>
      <vt:lpstr>Bebas Neue</vt:lpstr>
      <vt:lpstr>Helios</vt:lpstr>
      <vt:lpstr>Arial</vt:lpstr>
      <vt:lpstr>Brittany</vt:lpstr>
      <vt:lpstr>Helios Italics</vt:lpstr>
      <vt:lpstr>Proxima Nova</vt:lpstr>
      <vt:lpstr>Proxima Nova Bold</vt:lpstr>
      <vt:lpstr>Helios Bold Italics</vt:lpstr>
      <vt:lpstr>Helios Bold</vt:lpstr>
      <vt:lpstr>Calibri</vt:lpstr>
      <vt:lpstr>Office Theme</vt:lpstr>
      <vt:lpstr>Time in Mind</vt:lpstr>
      <vt:lpstr>Lesson Planning</vt:lpstr>
      <vt:lpstr>Students Expect to be Changed</vt:lpstr>
      <vt:lpstr>What is a Lesson Plan?</vt:lpstr>
      <vt:lpstr>Lesson Plan Overview Page</vt:lpstr>
      <vt:lpstr>Lesson Plan Format Example </vt:lpstr>
      <vt:lpstr>Backward Design Approach</vt:lpstr>
      <vt:lpstr>Total Student Hours</vt:lpstr>
      <vt:lpstr>Estimating Course Workload</vt:lpstr>
      <vt:lpstr>Adjusting Course Workload</vt:lpstr>
      <vt:lpstr>Lesson Planning Key Takeaways</vt:lpstr>
      <vt:lpstr>Lesson Plan - Instructor’s Input</vt:lpstr>
      <vt:lpstr>Lesson Plan Questions</vt:lpstr>
      <vt:lpstr>Structuring Class Time</vt:lpstr>
      <vt:lpstr>Purposeful Activities</vt:lpstr>
      <vt:lpstr>Time-related Challenges</vt:lpstr>
      <vt:lpstr>Discussion Group Examples</vt:lpstr>
      <vt:lpstr>Workshop Group Examples</vt:lpstr>
      <vt:lpstr>Structuring Class Time Key Takeaways</vt:lpstr>
      <vt:lpstr>Structuring Class Time - Instructor’s Input</vt:lpstr>
      <vt:lpstr>Structuring Class Time Questions</vt:lpstr>
      <vt:lpstr>Feedback</vt:lpstr>
      <vt:lpstr>Managing Time – Giving Feedback</vt:lpstr>
      <vt:lpstr>Managing Time – Facilitating Feedback Sessions</vt:lpstr>
      <vt:lpstr>Encouraging Student Feedback (1)</vt:lpstr>
      <vt:lpstr>Encouraging Student Feedback (2)</vt:lpstr>
      <vt:lpstr>Encouraging Student Feedback (3)</vt:lpstr>
      <vt:lpstr>Feedback Takeaways</vt:lpstr>
      <vt:lpstr>Feedback – Instructor’s Input</vt:lpstr>
      <vt:lpstr>Feedback Questions</vt:lpstr>
      <vt:lpstr>Thank You</vt:lpstr>
      <vt:lpstr>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 Instructor Retreat 2023 - Time in Mind</dc:title>
  <cp:lastModifiedBy>Smith, Lee Anna</cp:lastModifiedBy>
  <cp:revision>54</cp:revision>
  <dcterms:created xsi:type="dcterms:W3CDTF">2006-08-16T00:00:00Z</dcterms:created>
  <dcterms:modified xsi:type="dcterms:W3CDTF">2023-10-13T20:57:11Z</dcterms:modified>
  <dc:identifier>DAFu0q0-DNs</dc:identifier>
</cp:coreProperties>
</file>