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2" r:id="rId1"/>
    <p:sldMasterId id="2147483810" r:id="rId2"/>
  </p:sldMasterIdLst>
  <p:notesMasterIdLst>
    <p:notesMasterId r:id="rId27"/>
  </p:notesMasterIdLst>
  <p:sldIdLst>
    <p:sldId id="259" r:id="rId3"/>
    <p:sldId id="287" r:id="rId4"/>
    <p:sldId id="261" r:id="rId5"/>
    <p:sldId id="262" r:id="rId6"/>
    <p:sldId id="264" r:id="rId7"/>
    <p:sldId id="276" r:id="rId8"/>
    <p:sldId id="268" r:id="rId9"/>
    <p:sldId id="277" r:id="rId10"/>
    <p:sldId id="278" r:id="rId11"/>
    <p:sldId id="279" r:id="rId12"/>
    <p:sldId id="280" r:id="rId13"/>
    <p:sldId id="281" r:id="rId14"/>
    <p:sldId id="282" r:id="rId15"/>
    <p:sldId id="284" r:id="rId16"/>
    <p:sldId id="283" r:id="rId17"/>
    <p:sldId id="267" r:id="rId18"/>
    <p:sldId id="265" r:id="rId19"/>
    <p:sldId id="269" r:id="rId20"/>
    <p:sldId id="270" r:id="rId21"/>
    <p:sldId id="271" r:id="rId22"/>
    <p:sldId id="272" r:id="rId23"/>
    <p:sldId id="273" r:id="rId24"/>
    <p:sldId id="288" r:id="rId25"/>
    <p:sldId id="275" r:id="rId26"/>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7F4"/>
    <a:srgbClr val="2774AE"/>
    <a:srgbClr val="FC28FC"/>
    <a:srgbClr val="898989"/>
    <a:srgbClr val="DBE7F5"/>
    <a:srgbClr val="58595B"/>
    <a:srgbClr val="D2DDE8"/>
    <a:srgbClr val="2C75AC"/>
    <a:srgbClr val="005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7"/>
    <p:restoredTop sz="94663"/>
  </p:normalViewPr>
  <p:slideViewPr>
    <p:cSldViewPr snapToGrid="0" snapToObjects="1">
      <p:cViewPr>
        <p:scale>
          <a:sx n="90" d="100"/>
          <a:sy n="90" d="100"/>
        </p:scale>
        <p:origin x="540" y="-276"/>
      </p:cViewPr>
      <p:guideLst/>
    </p:cSldViewPr>
  </p:slideViewPr>
  <p:notesTextViewPr>
    <p:cViewPr>
      <p:scale>
        <a:sx n="1" d="1"/>
        <a:sy n="1" d="1"/>
      </p:scale>
      <p:origin x="0" y="0"/>
    </p:cViewPr>
  </p:notesTextViewPr>
  <p:notesViewPr>
    <p:cSldViewPr snapToGrid="0" snapToObjects="1" showGuides="1">
      <p:cViewPr varScale="1">
        <p:scale>
          <a:sx n="129" d="100"/>
          <a:sy n="129" d="100"/>
        </p:scale>
        <p:origin x="328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88AAB-2477-48F6-9BD0-1A4E58B4175A}"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en-US"/>
        </a:p>
      </dgm:t>
    </dgm:pt>
    <dgm:pt modelId="{D9C1DC97-3BD6-4375-A519-CC9D879A3CB8}">
      <dgm:prSet phldrT="[Text]"/>
      <dgm:spPr/>
      <dgm:t>
        <a:bodyPr/>
        <a:lstStyle/>
        <a:p>
          <a:r>
            <a:rPr lang="en-US" dirty="0"/>
            <a:t>Forming</a:t>
          </a:r>
        </a:p>
      </dgm:t>
    </dgm:pt>
    <dgm:pt modelId="{D1D93BAB-5AC8-4BD0-84E8-26A899ABEDC7}" type="parTrans" cxnId="{F4A423BE-706C-4FEB-BD98-3CC3244815B1}">
      <dgm:prSet/>
      <dgm:spPr/>
      <dgm:t>
        <a:bodyPr/>
        <a:lstStyle/>
        <a:p>
          <a:endParaRPr lang="en-US"/>
        </a:p>
      </dgm:t>
    </dgm:pt>
    <dgm:pt modelId="{CE3B9014-1CD4-49C4-AC65-4B38ECA47513}" type="sibTrans" cxnId="{F4A423BE-706C-4FEB-BD98-3CC3244815B1}">
      <dgm:prSet/>
      <dgm:spPr/>
      <dgm:t>
        <a:bodyPr/>
        <a:lstStyle/>
        <a:p>
          <a:endParaRPr lang="en-US"/>
        </a:p>
      </dgm:t>
    </dgm:pt>
    <dgm:pt modelId="{332E4649-D487-463D-82AE-3E74BD07A187}">
      <dgm:prSet phldrT="[Text]"/>
      <dgm:spPr/>
      <dgm:t>
        <a:bodyPr/>
        <a:lstStyle/>
        <a:p>
          <a:r>
            <a:rPr lang="en-US" dirty="0"/>
            <a:t>Storming</a:t>
          </a:r>
        </a:p>
      </dgm:t>
    </dgm:pt>
    <dgm:pt modelId="{03B183FC-7580-49D9-BC4B-11B9B56486CD}" type="parTrans" cxnId="{F52627C7-F341-4B85-8992-0CBEF135180B}">
      <dgm:prSet/>
      <dgm:spPr/>
      <dgm:t>
        <a:bodyPr/>
        <a:lstStyle/>
        <a:p>
          <a:endParaRPr lang="en-US"/>
        </a:p>
      </dgm:t>
    </dgm:pt>
    <dgm:pt modelId="{57F8A64C-6436-42C0-A538-E45C3FADBE1E}" type="sibTrans" cxnId="{F52627C7-F341-4B85-8992-0CBEF135180B}">
      <dgm:prSet/>
      <dgm:spPr/>
      <dgm:t>
        <a:bodyPr/>
        <a:lstStyle/>
        <a:p>
          <a:endParaRPr lang="en-US"/>
        </a:p>
      </dgm:t>
    </dgm:pt>
    <dgm:pt modelId="{BD3DA178-36FD-4108-97F8-D1AF6B7A15DA}">
      <dgm:prSet phldrT="[Text]"/>
      <dgm:spPr/>
      <dgm:t>
        <a:bodyPr/>
        <a:lstStyle/>
        <a:p>
          <a:r>
            <a:rPr lang="en-US" dirty="0"/>
            <a:t>Norming</a:t>
          </a:r>
        </a:p>
      </dgm:t>
    </dgm:pt>
    <dgm:pt modelId="{30F5EDB1-DFBC-407A-BF0F-5B6C3089D0D0}" type="parTrans" cxnId="{7000228F-325C-4B53-97CF-4C56431F8593}">
      <dgm:prSet/>
      <dgm:spPr/>
      <dgm:t>
        <a:bodyPr/>
        <a:lstStyle/>
        <a:p>
          <a:endParaRPr lang="en-US"/>
        </a:p>
      </dgm:t>
    </dgm:pt>
    <dgm:pt modelId="{CD03B7E1-BD47-478C-9432-6D518FEC8A6E}" type="sibTrans" cxnId="{7000228F-325C-4B53-97CF-4C56431F8593}">
      <dgm:prSet/>
      <dgm:spPr/>
      <dgm:t>
        <a:bodyPr/>
        <a:lstStyle/>
        <a:p>
          <a:endParaRPr lang="en-US"/>
        </a:p>
      </dgm:t>
    </dgm:pt>
    <dgm:pt modelId="{B0E3FC83-09C4-46BB-B346-B815735E4383}">
      <dgm:prSet/>
      <dgm:spPr/>
      <dgm:t>
        <a:bodyPr/>
        <a:lstStyle/>
        <a:p>
          <a:r>
            <a:rPr lang="en-US" dirty="0"/>
            <a:t>Performing</a:t>
          </a:r>
        </a:p>
      </dgm:t>
    </dgm:pt>
    <dgm:pt modelId="{88FC6EDD-71D4-4ED3-B23C-D89EC97AC4EE}" type="parTrans" cxnId="{4016E9AA-63FC-4F2B-B7A7-487AAB58E567}">
      <dgm:prSet/>
      <dgm:spPr/>
      <dgm:t>
        <a:bodyPr/>
        <a:lstStyle/>
        <a:p>
          <a:endParaRPr lang="en-US"/>
        </a:p>
      </dgm:t>
    </dgm:pt>
    <dgm:pt modelId="{D900020E-DAE0-418C-87D2-494ED7BCB078}" type="sibTrans" cxnId="{4016E9AA-63FC-4F2B-B7A7-487AAB58E567}">
      <dgm:prSet/>
      <dgm:spPr/>
      <dgm:t>
        <a:bodyPr/>
        <a:lstStyle/>
        <a:p>
          <a:endParaRPr lang="en-US"/>
        </a:p>
      </dgm:t>
    </dgm:pt>
    <dgm:pt modelId="{3BE8A30D-8B8B-4A30-A076-2F082DB4484C}">
      <dgm:prSet/>
      <dgm:spPr/>
      <dgm:t>
        <a:bodyPr/>
        <a:lstStyle/>
        <a:p>
          <a:r>
            <a:rPr lang="en-US" dirty="0"/>
            <a:t>Adjourning</a:t>
          </a:r>
        </a:p>
      </dgm:t>
    </dgm:pt>
    <dgm:pt modelId="{9A38600B-F8B3-4D71-878C-1D031B78C129}" type="parTrans" cxnId="{69AB2893-B7D5-4343-A70F-0E60D1011991}">
      <dgm:prSet/>
      <dgm:spPr/>
      <dgm:t>
        <a:bodyPr/>
        <a:lstStyle/>
        <a:p>
          <a:endParaRPr lang="en-US"/>
        </a:p>
      </dgm:t>
    </dgm:pt>
    <dgm:pt modelId="{D22B0BD5-A21D-4F6F-B1F5-30469FD60D47}" type="sibTrans" cxnId="{69AB2893-B7D5-4343-A70F-0E60D1011991}">
      <dgm:prSet/>
      <dgm:spPr/>
      <dgm:t>
        <a:bodyPr/>
        <a:lstStyle/>
        <a:p>
          <a:endParaRPr lang="en-US"/>
        </a:p>
      </dgm:t>
    </dgm:pt>
    <dgm:pt modelId="{B9A9E0F9-3E9C-45E4-817C-9C8F69998F6F}" type="pres">
      <dgm:prSet presAssocID="{1F988AAB-2477-48F6-9BD0-1A4E58B4175A}" presName="outerComposite" presStyleCnt="0">
        <dgm:presLayoutVars>
          <dgm:chMax val="5"/>
          <dgm:dir/>
          <dgm:resizeHandles val="exact"/>
        </dgm:presLayoutVars>
      </dgm:prSet>
      <dgm:spPr/>
    </dgm:pt>
    <dgm:pt modelId="{4ABA331F-8B65-43E0-8983-3BF851C8FEA8}" type="pres">
      <dgm:prSet presAssocID="{1F988AAB-2477-48F6-9BD0-1A4E58B4175A}" presName="dummyMaxCanvas" presStyleCnt="0">
        <dgm:presLayoutVars/>
      </dgm:prSet>
      <dgm:spPr/>
    </dgm:pt>
    <dgm:pt modelId="{562677C2-4CDC-4DFC-B567-BB1DF8F2BB56}" type="pres">
      <dgm:prSet presAssocID="{1F988AAB-2477-48F6-9BD0-1A4E58B4175A}" presName="FiveNodes_1" presStyleLbl="node1" presStyleIdx="0" presStyleCnt="5">
        <dgm:presLayoutVars>
          <dgm:bulletEnabled val="1"/>
        </dgm:presLayoutVars>
      </dgm:prSet>
      <dgm:spPr/>
    </dgm:pt>
    <dgm:pt modelId="{749DEBA9-5BC4-428A-8031-E1DEC9B1A18B}" type="pres">
      <dgm:prSet presAssocID="{1F988AAB-2477-48F6-9BD0-1A4E58B4175A}" presName="FiveNodes_2" presStyleLbl="node1" presStyleIdx="1" presStyleCnt="5">
        <dgm:presLayoutVars>
          <dgm:bulletEnabled val="1"/>
        </dgm:presLayoutVars>
      </dgm:prSet>
      <dgm:spPr/>
    </dgm:pt>
    <dgm:pt modelId="{89D34FE6-6544-4ADB-8C05-1D81F6D14596}" type="pres">
      <dgm:prSet presAssocID="{1F988AAB-2477-48F6-9BD0-1A4E58B4175A}" presName="FiveNodes_3" presStyleLbl="node1" presStyleIdx="2" presStyleCnt="5">
        <dgm:presLayoutVars>
          <dgm:bulletEnabled val="1"/>
        </dgm:presLayoutVars>
      </dgm:prSet>
      <dgm:spPr/>
    </dgm:pt>
    <dgm:pt modelId="{29E521CA-9EFD-43CD-8BED-7748134579E2}" type="pres">
      <dgm:prSet presAssocID="{1F988AAB-2477-48F6-9BD0-1A4E58B4175A}" presName="FiveNodes_4" presStyleLbl="node1" presStyleIdx="3" presStyleCnt="5">
        <dgm:presLayoutVars>
          <dgm:bulletEnabled val="1"/>
        </dgm:presLayoutVars>
      </dgm:prSet>
      <dgm:spPr/>
    </dgm:pt>
    <dgm:pt modelId="{D3533C0D-1F9F-459A-A429-DD882076E84D}" type="pres">
      <dgm:prSet presAssocID="{1F988AAB-2477-48F6-9BD0-1A4E58B4175A}" presName="FiveNodes_5" presStyleLbl="node1" presStyleIdx="4" presStyleCnt="5">
        <dgm:presLayoutVars>
          <dgm:bulletEnabled val="1"/>
        </dgm:presLayoutVars>
      </dgm:prSet>
      <dgm:spPr/>
    </dgm:pt>
    <dgm:pt modelId="{436B0983-0A09-4482-8FD7-9963D63E4FE5}" type="pres">
      <dgm:prSet presAssocID="{1F988AAB-2477-48F6-9BD0-1A4E58B4175A}" presName="FiveConn_1-2" presStyleLbl="fgAccFollowNode1" presStyleIdx="0" presStyleCnt="4">
        <dgm:presLayoutVars>
          <dgm:bulletEnabled val="1"/>
        </dgm:presLayoutVars>
      </dgm:prSet>
      <dgm:spPr/>
    </dgm:pt>
    <dgm:pt modelId="{9920E4F0-BB68-4EF3-BA37-86FF8212F6F8}" type="pres">
      <dgm:prSet presAssocID="{1F988AAB-2477-48F6-9BD0-1A4E58B4175A}" presName="FiveConn_2-3" presStyleLbl="fgAccFollowNode1" presStyleIdx="1" presStyleCnt="4">
        <dgm:presLayoutVars>
          <dgm:bulletEnabled val="1"/>
        </dgm:presLayoutVars>
      </dgm:prSet>
      <dgm:spPr/>
    </dgm:pt>
    <dgm:pt modelId="{B99B1ADD-3FC8-4340-9E0C-D6BE362F9D9E}" type="pres">
      <dgm:prSet presAssocID="{1F988AAB-2477-48F6-9BD0-1A4E58B4175A}" presName="FiveConn_3-4" presStyleLbl="fgAccFollowNode1" presStyleIdx="2" presStyleCnt="4">
        <dgm:presLayoutVars>
          <dgm:bulletEnabled val="1"/>
        </dgm:presLayoutVars>
      </dgm:prSet>
      <dgm:spPr/>
    </dgm:pt>
    <dgm:pt modelId="{30ED2F85-08F2-4429-B4EE-E73FBFCFE4C4}" type="pres">
      <dgm:prSet presAssocID="{1F988AAB-2477-48F6-9BD0-1A4E58B4175A}" presName="FiveConn_4-5" presStyleLbl="fgAccFollowNode1" presStyleIdx="3" presStyleCnt="4">
        <dgm:presLayoutVars>
          <dgm:bulletEnabled val="1"/>
        </dgm:presLayoutVars>
      </dgm:prSet>
      <dgm:spPr/>
    </dgm:pt>
    <dgm:pt modelId="{56DE8BA2-C747-4DA3-B56A-D6F526FFEC05}" type="pres">
      <dgm:prSet presAssocID="{1F988AAB-2477-48F6-9BD0-1A4E58B4175A}" presName="FiveNodes_1_text" presStyleLbl="node1" presStyleIdx="4" presStyleCnt="5">
        <dgm:presLayoutVars>
          <dgm:bulletEnabled val="1"/>
        </dgm:presLayoutVars>
      </dgm:prSet>
      <dgm:spPr/>
    </dgm:pt>
    <dgm:pt modelId="{2932827C-7CB1-44FF-BFFB-AD94EBC242D6}" type="pres">
      <dgm:prSet presAssocID="{1F988AAB-2477-48F6-9BD0-1A4E58B4175A}" presName="FiveNodes_2_text" presStyleLbl="node1" presStyleIdx="4" presStyleCnt="5">
        <dgm:presLayoutVars>
          <dgm:bulletEnabled val="1"/>
        </dgm:presLayoutVars>
      </dgm:prSet>
      <dgm:spPr/>
    </dgm:pt>
    <dgm:pt modelId="{5CCF6E96-B6BC-49DB-815C-981A5F5A5C90}" type="pres">
      <dgm:prSet presAssocID="{1F988AAB-2477-48F6-9BD0-1A4E58B4175A}" presName="FiveNodes_3_text" presStyleLbl="node1" presStyleIdx="4" presStyleCnt="5">
        <dgm:presLayoutVars>
          <dgm:bulletEnabled val="1"/>
        </dgm:presLayoutVars>
      </dgm:prSet>
      <dgm:spPr/>
    </dgm:pt>
    <dgm:pt modelId="{4C62DF9B-B24E-4D99-8ED8-4E8ECD7E5E8E}" type="pres">
      <dgm:prSet presAssocID="{1F988AAB-2477-48F6-9BD0-1A4E58B4175A}" presName="FiveNodes_4_text" presStyleLbl="node1" presStyleIdx="4" presStyleCnt="5">
        <dgm:presLayoutVars>
          <dgm:bulletEnabled val="1"/>
        </dgm:presLayoutVars>
      </dgm:prSet>
      <dgm:spPr/>
    </dgm:pt>
    <dgm:pt modelId="{84DB5F85-6FD4-4CBD-AD86-9451899BAB43}" type="pres">
      <dgm:prSet presAssocID="{1F988AAB-2477-48F6-9BD0-1A4E58B4175A}" presName="FiveNodes_5_text" presStyleLbl="node1" presStyleIdx="4" presStyleCnt="5">
        <dgm:presLayoutVars>
          <dgm:bulletEnabled val="1"/>
        </dgm:presLayoutVars>
      </dgm:prSet>
      <dgm:spPr/>
    </dgm:pt>
  </dgm:ptLst>
  <dgm:cxnLst>
    <dgm:cxn modelId="{68607D01-8B82-4404-BF0C-AD77EC8927C0}" type="presOf" srcId="{CD03B7E1-BD47-478C-9432-6D518FEC8A6E}" destId="{B99B1ADD-3FC8-4340-9E0C-D6BE362F9D9E}" srcOrd="0" destOrd="0" presId="urn:microsoft.com/office/officeart/2005/8/layout/vProcess5"/>
    <dgm:cxn modelId="{FE5E2608-C078-4296-9600-741114C98BE0}" type="presOf" srcId="{1F988AAB-2477-48F6-9BD0-1A4E58B4175A}" destId="{B9A9E0F9-3E9C-45E4-817C-9C8F69998F6F}" srcOrd="0" destOrd="0" presId="urn:microsoft.com/office/officeart/2005/8/layout/vProcess5"/>
    <dgm:cxn modelId="{C50EDD12-356D-48C4-A132-1586CDD80D32}" type="presOf" srcId="{332E4649-D487-463D-82AE-3E74BD07A187}" destId="{2932827C-7CB1-44FF-BFFB-AD94EBC242D6}" srcOrd="1" destOrd="0" presId="urn:microsoft.com/office/officeart/2005/8/layout/vProcess5"/>
    <dgm:cxn modelId="{3D9B7D1A-5385-45E9-81F6-07D7934C510F}" type="presOf" srcId="{D9C1DC97-3BD6-4375-A519-CC9D879A3CB8}" destId="{56DE8BA2-C747-4DA3-B56A-D6F526FFEC05}" srcOrd="1" destOrd="0" presId="urn:microsoft.com/office/officeart/2005/8/layout/vProcess5"/>
    <dgm:cxn modelId="{F2143032-F9C2-4D91-9514-81E161AB8F6C}" type="presOf" srcId="{57F8A64C-6436-42C0-A538-E45C3FADBE1E}" destId="{9920E4F0-BB68-4EF3-BA37-86FF8212F6F8}" srcOrd="0" destOrd="0" presId="urn:microsoft.com/office/officeart/2005/8/layout/vProcess5"/>
    <dgm:cxn modelId="{BBE8123B-7C0A-4F32-AD72-AFA388A70F2D}" type="presOf" srcId="{3BE8A30D-8B8B-4A30-A076-2F082DB4484C}" destId="{84DB5F85-6FD4-4CBD-AD86-9451899BAB43}" srcOrd="1" destOrd="0" presId="urn:microsoft.com/office/officeart/2005/8/layout/vProcess5"/>
    <dgm:cxn modelId="{88B5113C-3BD0-4A31-9439-FB1ADCE3572B}" type="presOf" srcId="{BD3DA178-36FD-4108-97F8-D1AF6B7A15DA}" destId="{5CCF6E96-B6BC-49DB-815C-981A5F5A5C90}" srcOrd="1" destOrd="0" presId="urn:microsoft.com/office/officeart/2005/8/layout/vProcess5"/>
    <dgm:cxn modelId="{39019373-6CA5-44A2-AB04-79A5028DB352}" type="presOf" srcId="{D9C1DC97-3BD6-4375-A519-CC9D879A3CB8}" destId="{562677C2-4CDC-4DFC-B567-BB1DF8F2BB56}" srcOrd="0" destOrd="0" presId="urn:microsoft.com/office/officeart/2005/8/layout/vProcess5"/>
    <dgm:cxn modelId="{E48ADA76-D48B-461B-904C-73E9F6015B6E}" type="presOf" srcId="{CE3B9014-1CD4-49C4-AC65-4B38ECA47513}" destId="{436B0983-0A09-4482-8FD7-9963D63E4FE5}" srcOrd="0" destOrd="0" presId="urn:microsoft.com/office/officeart/2005/8/layout/vProcess5"/>
    <dgm:cxn modelId="{12152059-672C-4C83-B44E-A76D284C5064}" type="presOf" srcId="{BD3DA178-36FD-4108-97F8-D1AF6B7A15DA}" destId="{89D34FE6-6544-4ADB-8C05-1D81F6D14596}" srcOrd="0" destOrd="0" presId="urn:microsoft.com/office/officeart/2005/8/layout/vProcess5"/>
    <dgm:cxn modelId="{75C47F84-68E3-4DF3-AC35-7183C79B1E4B}" type="presOf" srcId="{D900020E-DAE0-418C-87D2-494ED7BCB078}" destId="{30ED2F85-08F2-4429-B4EE-E73FBFCFE4C4}" srcOrd="0" destOrd="0" presId="urn:microsoft.com/office/officeart/2005/8/layout/vProcess5"/>
    <dgm:cxn modelId="{7000228F-325C-4B53-97CF-4C56431F8593}" srcId="{1F988AAB-2477-48F6-9BD0-1A4E58B4175A}" destId="{BD3DA178-36FD-4108-97F8-D1AF6B7A15DA}" srcOrd="2" destOrd="0" parTransId="{30F5EDB1-DFBC-407A-BF0F-5B6C3089D0D0}" sibTransId="{CD03B7E1-BD47-478C-9432-6D518FEC8A6E}"/>
    <dgm:cxn modelId="{69AB2893-B7D5-4343-A70F-0E60D1011991}" srcId="{1F988AAB-2477-48F6-9BD0-1A4E58B4175A}" destId="{3BE8A30D-8B8B-4A30-A076-2F082DB4484C}" srcOrd="4" destOrd="0" parTransId="{9A38600B-F8B3-4D71-878C-1D031B78C129}" sibTransId="{D22B0BD5-A21D-4F6F-B1F5-30469FD60D47}"/>
    <dgm:cxn modelId="{DEF9CEA2-119C-47D6-AB44-9D5DB8E01BD3}" type="presOf" srcId="{B0E3FC83-09C4-46BB-B346-B815735E4383}" destId="{29E521CA-9EFD-43CD-8BED-7748134579E2}" srcOrd="0" destOrd="0" presId="urn:microsoft.com/office/officeart/2005/8/layout/vProcess5"/>
    <dgm:cxn modelId="{4016E9AA-63FC-4F2B-B7A7-487AAB58E567}" srcId="{1F988AAB-2477-48F6-9BD0-1A4E58B4175A}" destId="{B0E3FC83-09C4-46BB-B346-B815735E4383}" srcOrd="3" destOrd="0" parTransId="{88FC6EDD-71D4-4ED3-B23C-D89EC97AC4EE}" sibTransId="{D900020E-DAE0-418C-87D2-494ED7BCB078}"/>
    <dgm:cxn modelId="{F4A423BE-706C-4FEB-BD98-3CC3244815B1}" srcId="{1F988AAB-2477-48F6-9BD0-1A4E58B4175A}" destId="{D9C1DC97-3BD6-4375-A519-CC9D879A3CB8}" srcOrd="0" destOrd="0" parTransId="{D1D93BAB-5AC8-4BD0-84E8-26A899ABEDC7}" sibTransId="{CE3B9014-1CD4-49C4-AC65-4B38ECA47513}"/>
    <dgm:cxn modelId="{F52627C7-F341-4B85-8992-0CBEF135180B}" srcId="{1F988AAB-2477-48F6-9BD0-1A4E58B4175A}" destId="{332E4649-D487-463D-82AE-3E74BD07A187}" srcOrd="1" destOrd="0" parTransId="{03B183FC-7580-49D9-BC4B-11B9B56486CD}" sibTransId="{57F8A64C-6436-42C0-A538-E45C3FADBE1E}"/>
    <dgm:cxn modelId="{06AC2CD4-422C-4B4E-B68D-ECA62FF16A22}" type="presOf" srcId="{B0E3FC83-09C4-46BB-B346-B815735E4383}" destId="{4C62DF9B-B24E-4D99-8ED8-4E8ECD7E5E8E}" srcOrd="1" destOrd="0" presId="urn:microsoft.com/office/officeart/2005/8/layout/vProcess5"/>
    <dgm:cxn modelId="{E69633E5-EA75-4B64-9838-0CB4041CE826}" type="presOf" srcId="{332E4649-D487-463D-82AE-3E74BD07A187}" destId="{749DEBA9-5BC4-428A-8031-E1DEC9B1A18B}" srcOrd="0" destOrd="0" presId="urn:microsoft.com/office/officeart/2005/8/layout/vProcess5"/>
    <dgm:cxn modelId="{B83938F6-BE5B-4466-B1D8-9987C412172A}" type="presOf" srcId="{3BE8A30D-8B8B-4A30-A076-2F082DB4484C}" destId="{D3533C0D-1F9F-459A-A429-DD882076E84D}" srcOrd="0" destOrd="0" presId="urn:microsoft.com/office/officeart/2005/8/layout/vProcess5"/>
    <dgm:cxn modelId="{B0DDC98B-9661-4E96-BB2F-93298D2B11DF}" type="presParOf" srcId="{B9A9E0F9-3E9C-45E4-817C-9C8F69998F6F}" destId="{4ABA331F-8B65-43E0-8983-3BF851C8FEA8}" srcOrd="0" destOrd="0" presId="urn:microsoft.com/office/officeart/2005/8/layout/vProcess5"/>
    <dgm:cxn modelId="{3408DB27-DC52-41A7-8B03-3F0EEEF54888}" type="presParOf" srcId="{B9A9E0F9-3E9C-45E4-817C-9C8F69998F6F}" destId="{562677C2-4CDC-4DFC-B567-BB1DF8F2BB56}" srcOrd="1" destOrd="0" presId="urn:microsoft.com/office/officeart/2005/8/layout/vProcess5"/>
    <dgm:cxn modelId="{BE24A142-07DA-41DB-AE35-388536F08A7C}" type="presParOf" srcId="{B9A9E0F9-3E9C-45E4-817C-9C8F69998F6F}" destId="{749DEBA9-5BC4-428A-8031-E1DEC9B1A18B}" srcOrd="2" destOrd="0" presId="urn:microsoft.com/office/officeart/2005/8/layout/vProcess5"/>
    <dgm:cxn modelId="{AAD8BAEB-828A-4998-BE38-9E7590899D0F}" type="presParOf" srcId="{B9A9E0F9-3E9C-45E4-817C-9C8F69998F6F}" destId="{89D34FE6-6544-4ADB-8C05-1D81F6D14596}" srcOrd="3" destOrd="0" presId="urn:microsoft.com/office/officeart/2005/8/layout/vProcess5"/>
    <dgm:cxn modelId="{9A0F2E2D-48E8-4670-AED8-B029F5DFCB2D}" type="presParOf" srcId="{B9A9E0F9-3E9C-45E4-817C-9C8F69998F6F}" destId="{29E521CA-9EFD-43CD-8BED-7748134579E2}" srcOrd="4" destOrd="0" presId="urn:microsoft.com/office/officeart/2005/8/layout/vProcess5"/>
    <dgm:cxn modelId="{207020E0-A240-41D0-B14D-93E14D16CAA3}" type="presParOf" srcId="{B9A9E0F9-3E9C-45E4-817C-9C8F69998F6F}" destId="{D3533C0D-1F9F-459A-A429-DD882076E84D}" srcOrd="5" destOrd="0" presId="urn:microsoft.com/office/officeart/2005/8/layout/vProcess5"/>
    <dgm:cxn modelId="{844D9E0F-E613-4E5F-8232-681B54EE46F7}" type="presParOf" srcId="{B9A9E0F9-3E9C-45E4-817C-9C8F69998F6F}" destId="{436B0983-0A09-4482-8FD7-9963D63E4FE5}" srcOrd="6" destOrd="0" presId="urn:microsoft.com/office/officeart/2005/8/layout/vProcess5"/>
    <dgm:cxn modelId="{674D9C22-C639-4A3F-94BF-08AD27981C0D}" type="presParOf" srcId="{B9A9E0F9-3E9C-45E4-817C-9C8F69998F6F}" destId="{9920E4F0-BB68-4EF3-BA37-86FF8212F6F8}" srcOrd="7" destOrd="0" presId="urn:microsoft.com/office/officeart/2005/8/layout/vProcess5"/>
    <dgm:cxn modelId="{3ACBC586-43B9-426C-9FC0-CE5AE17F744A}" type="presParOf" srcId="{B9A9E0F9-3E9C-45E4-817C-9C8F69998F6F}" destId="{B99B1ADD-3FC8-4340-9E0C-D6BE362F9D9E}" srcOrd="8" destOrd="0" presId="urn:microsoft.com/office/officeart/2005/8/layout/vProcess5"/>
    <dgm:cxn modelId="{4DFB992F-2A2F-42CD-851B-2F63DB086645}" type="presParOf" srcId="{B9A9E0F9-3E9C-45E4-817C-9C8F69998F6F}" destId="{30ED2F85-08F2-4429-B4EE-E73FBFCFE4C4}" srcOrd="9" destOrd="0" presId="urn:microsoft.com/office/officeart/2005/8/layout/vProcess5"/>
    <dgm:cxn modelId="{5622ACBE-B884-4ED0-8E66-091C6D44499C}" type="presParOf" srcId="{B9A9E0F9-3E9C-45E4-817C-9C8F69998F6F}" destId="{56DE8BA2-C747-4DA3-B56A-D6F526FFEC05}" srcOrd="10" destOrd="0" presId="urn:microsoft.com/office/officeart/2005/8/layout/vProcess5"/>
    <dgm:cxn modelId="{2611ABF5-E047-4B1E-B62C-5CBB7A2C43DA}" type="presParOf" srcId="{B9A9E0F9-3E9C-45E4-817C-9C8F69998F6F}" destId="{2932827C-7CB1-44FF-BFFB-AD94EBC242D6}" srcOrd="11" destOrd="0" presId="urn:microsoft.com/office/officeart/2005/8/layout/vProcess5"/>
    <dgm:cxn modelId="{E7A1EF98-8DBB-4C54-8A57-8CE7B211F790}" type="presParOf" srcId="{B9A9E0F9-3E9C-45E4-817C-9C8F69998F6F}" destId="{5CCF6E96-B6BC-49DB-815C-981A5F5A5C90}" srcOrd="12" destOrd="0" presId="urn:microsoft.com/office/officeart/2005/8/layout/vProcess5"/>
    <dgm:cxn modelId="{5A8A98B6-B5B7-4B09-B29E-1C44075E0A5F}" type="presParOf" srcId="{B9A9E0F9-3E9C-45E4-817C-9C8F69998F6F}" destId="{4C62DF9B-B24E-4D99-8ED8-4E8ECD7E5E8E}" srcOrd="13" destOrd="0" presId="urn:microsoft.com/office/officeart/2005/8/layout/vProcess5"/>
    <dgm:cxn modelId="{A554E5D4-A7C9-4814-A26A-1180EBEF2471}" type="presParOf" srcId="{B9A9E0F9-3E9C-45E4-817C-9C8F69998F6F}" destId="{84DB5F85-6FD4-4CBD-AD86-9451899BAB4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677C2-4CDC-4DFC-B567-BB1DF8F2BB56}">
      <dsp:nvSpPr>
        <dsp:cNvPr id="0" name=""/>
        <dsp:cNvSpPr/>
      </dsp:nvSpPr>
      <dsp:spPr>
        <a:xfrm>
          <a:off x="0" y="0"/>
          <a:ext cx="3521906" cy="548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Forming</a:t>
          </a:r>
        </a:p>
      </dsp:txBody>
      <dsp:txXfrm>
        <a:off x="16076" y="16076"/>
        <a:ext cx="2865416" cy="516716"/>
      </dsp:txXfrm>
    </dsp:sp>
    <dsp:sp modelId="{749DEBA9-5BC4-428A-8031-E1DEC9B1A18B}">
      <dsp:nvSpPr>
        <dsp:cNvPr id="0" name=""/>
        <dsp:cNvSpPr/>
      </dsp:nvSpPr>
      <dsp:spPr>
        <a:xfrm>
          <a:off x="262999" y="625100"/>
          <a:ext cx="3521906" cy="548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Storming</a:t>
          </a:r>
        </a:p>
      </dsp:txBody>
      <dsp:txXfrm>
        <a:off x="279075" y="641176"/>
        <a:ext cx="2869990" cy="516716"/>
      </dsp:txXfrm>
    </dsp:sp>
    <dsp:sp modelId="{89D34FE6-6544-4ADB-8C05-1D81F6D14596}">
      <dsp:nvSpPr>
        <dsp:cNvPr id="0" name=""/>
        <dsp:cNvSpPr/>
      </dsp:nvSpPr>
      <dsp:spPr>
        <a:xfrm>
          <a:off x="525999" y="1250200"/>
          <a:ext cx="3521906" cy="548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Norming</a:t>
          </a:r>
        </a:p>
      </dsp:txBody>
      <dsp:txXfrm>
        <a:off x="542075" y="1266276"/>
        <a:ext cx="2869990" cy="516716"/>
      </dsp:txXfrm>
    </dsp:sp>
    <dsp:sp modelId="{29E521CA-9EFD-43CD-8BED-7748134579E2}">
      <dsp:nvSpPr>
        <dsp:cNvPr id="0" name=""/>
        <dsp:cNvSpPr/>
      </dsp:nvSpPr>
      <dsp:spPr>
        <a:xfrm>
          <a:off x="788998" y="1875301"/>
          <a:ext cx="3521906" cy="548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Performing</a:t>
          </a:r>
        </a:p>
      </dsp:txBody>
      <dsp:txXfrm>
        <a:off x="805074" y="1891377"/>
        <a:ext cx="2869990" cy="516716"/>
      </dsp:txXfrm>
    </dsp:sp>
    <dsp:sp modelId="{D3533C0D-1F9F-459A-A429-DD882076E84D}">
      <dsp:nvSpPr>
        <dsp:cNvPr id="0" name=""/>
        <dsp:cNvSpPr/>
      </dsp:nvSpPr>
      <dsp:spPr>
        <a:xfrm>
          <a:off x="1051998" y="2500401"/>
          <a:ext cx="3521906" cy="548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Adjourning</a:t>
          </a:r>
        </a:p>
      </dsp:txBody>
      <dsp:txXfrm>
        <a:off x="1068074" y="2516477"/>
        <a:ext cx="2869990" cy="516716"/>
      </dsp:txXfrm>
    </dsp:sp>
    <dsp:sp modelId="{436B0983-0A09-4482-8FD7-9963D63E4FE5}">
      <dsp:nvSpPr>
        <dsp:cNvPr id="0" name=""/>
        <dsp:cNvSpPr/>
      </dsp:nvSpPr>
      <dsp:spPr>
        <a:xfrm>
          <a:off x="3165142" y="400979"/>
          <a:ext cx="356764" cy="35676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245414" y="400979"/>
        <a:ext cx="196220" cy="268465"/>
      </dsp:txXfrm>
    </dsp:sp>
    <dsp:sp modelId="{9920E4F0-BB68-4EF3-BA37-86FF8212F6F8}">
      <dsp:nvSpPr>
        <dsp:cNvPr id="0" name=""/>
        <dsp:cNvSpPr/>
      </dsp:nvSpPr>
      <dsp:spPr>
        <a:xfrm>
          <a:off x="3428141" y="1026079"/>
          <a:ext cx="356764" cy="35676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508413" y="1026079"/>
        <a:ext cx="196220" cy="268465"/>
      </dsp:txXfrm>
    </dsp:sp>
    <dsp:sp modelId="{B99B1ADD-3FC8-4340-9E0C-D6BE362F9D9E}">
      <dsp:nvSpPr>
        <dsp:cNvPr id="0" name=""/>
        <dsp:cNvSpPr/>
      </dsp:nvSpPr>
      <dsp:spPr>
        <a:xfrm>
          <a:off x="3691141" y="1642031"/>
          <a:ext cx="356764" cy="35676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71413" y="1642031"/>
        <a:ext cx="196220" cy="268465"/>
      </dsp:txXfrm>
    </dsp:sp>
    <dsp:sp modelId="{30ED2F85-08F2-4429-B4EE-E73FBFCFE4C4}">
      <dsp:nvSpPr>
        <dsp:cNvPr id="0" name=""/>
        <dsp:cNvSpPr/>
      </dsp:nvSpPr>
      <dsp:spPr>
        <a:xfrm>
          <a:off x="3954140" y="2273230"/>
          <a:ext cx="356764" cy="35676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034412" y="2273230"/>
        <a:ext cx="196220" cy="2684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313A5E37-3A67-EE46-AE6F-745A0EEF17F3}" type="datetimeFigureOut">
              <a:rPr lang="en-US" smtClean="0"/>
              <a:t>1/12/2023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D82D2381-FA7F-3B4F-861F-D0662239D2ED}" type="slidenum">
              <a:rPr lang="en-US" smtClean="0"/>
              <a:t>‹#›</a:t>
            </a:fld>
            <a:endParaRPr lang="en-US"/>
          </a:p>
        </p:txBody>
      </p:sp>
    </p:spTree>
    <p:extLst>
      <p:ext uri="{BB962C8B-B14F-4D97-AF65-F5344CB8AC3E}">
        <p14:creationId xmlns:p14="http://schemas.microsoft.com/office/powerpoint/2010/main" val="19964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2331DAD-76C8-D143-940A-1249F810C751}"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0"/>
            <a:ext cx="9144000" cy="515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640080" y="4663376"/>
            <a:ext cx="1726178" cy="167097"/>
          </a:xfrm>
          <a:prstGeom prst="rect">
            <a:avLst/>
          </a:prstGeom>
        </p:spPr>
        <p:txBody>
          <a:bodyPr wrap="none" lIns="9144" tIns="0" bIns="0" anchor="b" anchorCtr="0">
            <a:spAutoFit/>
          </a:bodyPr>
          <a:lstStyle>
            <a:lvl1pPr marL="0" indent="0">
              <a:spcBef>
                <a:spcPts val="300"/>
              </a:spcBef>
              <a:buFontTx/>
              <a:buNone/>
              <a:defRPr sz="1200" b="0" i="0">
                <a:solidFill>
                  <a:srgbClr val="898989"/>
                </a:solidFill>
                <a:latin typeface="Helvetica Regular" pitchFamily="2" charset="0"/>
              </a:defRPr>
            </a:lvl1pPr>
            <a:lvl2pPr>
              <a:defRPr sz="1200"/>
            </a:lvl2pPr>
            <a:lvl3pPr>
              <a:defRPr sz="1200"/>
            </a:lvl3pPr>
            <a:lvl4pPr>
              <a:defRPr sz="1200"/>
            </a:lvl4pPr>
            <a:lvl5pPr>
              <a:defRPr sz="1200"/>
            </a:lvl5pPr>
          </a:lstStyle>
          <a:p>
            <a:r>
              <a:rPr lang="en-US" sz="12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640080" y="4480496"/>
            <a:ext cx="1188720" cy="167097"/>
          </a:xfrm>
          <a:prstGeom prst="rect">
            <a:avLst/>
          </a:prstGeom>
        </p:spPr>
        <p:txBody>
          <a:bodyPr wrap="none" lIns="9144" tIns="0" bIns="0" anchor="b" anchorCtr="0">
            <a:spAutoFit/>
          </a:bodyPr>
          <a:lstStyle>
            <a:lvl1pPr marL="0" indent="0">
              <a:spcBef>
                <a:spcPts val="300"/>
              </a:spcBef>
              <a:buFontTx/>
              <a:buNone/>
              <a:defRPr sz="1200" b="0" i="0">
                <a:solidFill>
                  <a:srgbClr val="898989"/>
                </a:solidFill>
                <a:latin typeface="Helvetica Regular" pitchFamily="2" charset="0"/>
              </a:defRPr>
            </a:lvl1pPr>
            <a:lvl2pPr>
              <a:defRPr sz="1200"/>
            </a:lvl2pPr>
            <a:lvl3pPr>
              <a:defRPr sz="1200"/>
            </a:lvl3pPr>
            <a:lvl4pPr>
              <a:defRPr sz="1200"/>
            </a:lvl4pPr>
            <a:lvl5pPr>
              <a:defRPr sz="1200"/>
            </a:lvl5pPr>
          </a:lstStyle>
          <a:p>
            <a:r>
              <a:rPr lang="en-US" sz="12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640080" y="301752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640080" y="182880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640080" y="473625"/>
            <a:ext cx="3429000" cy="381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647698" y="476251"/>
            <a:ext cx="5564638" cy="1031639"/>
          </a:xfrm>
          <a:prstGeom prst="rect">
            <a:avLst/>
          </a:prstGeom>
        </p:spPr>
        <p:txBody>
          <a:bodyPr wrap="square" lIns="0" tIns="0" rIns="0" anchor="t" anchorCtr="0">
            <a:noAutofit/>
          </a:bodyPr>
          <a:lstStyle>
            <a:lvl1pPr marL="0" indent="0" algn="l">
              <a:buNone/>
              <a:defRPr sz="1000"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92500" lnSpcReduction="20000"/>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640080" y="1645920"/>
            <a:ext cx="3383280" cy="91440"/>
          </a:xfrm>
          <a:prstGeom prst="rect">
            <a:avLst/>
          </a:prstGeom>
        </p:spPr>
        <p:txBody>
          <a:bodyPr wrap="none" lIns="18288">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6594764" y="304800"/>
            <a:ext cx="1427018" cy="1373504"/>
          </a:xfrm>
          <a:prstGeom prst="rect">
            <a:avLst/>
          </a:prstGeom>
          <a:noFill/>
        </p:spPr>
        <p:txBody>
          <a:bodyPr wrap="square" rtlCol="0">
            <a:spAutoFit/>
          </a:bodyPr>
          <a:lstStyle/>
          <a:p>
            <a:endParaRPr lang="en-US"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3529852" y="3192476"/>
            <a:ext cx="4882627" cy="25000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3529852" y="3525422"/>
            <a:ext cx="4882627" cy="25000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3529852" y="3858368"/>
            <a:ext cx="4882627" cy="716286"/>
          </a:xfrm>
          <a:prstGeom prst="rect">
            <a:avLst/>
          </a:prstGeom>
        </p:spPr>
        <p:txBody>
          <a:bodyPr lIns="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3529852" y="4656177"/>
            <a:ext cx="4882627" cy="12535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640080" y="1892808"/>
            <a:ext cx="7772400" cy="1102546"/>
          </a:xfrm>
          <a:prstGeom prst="rect">
            <a:avLst/>
          </a:prstGeom>
        </p:spPr>
        <p:txBody>
          <a:bodyPr wrap="square" anchor="ctr" anchorCtr="0">
            <a:spAutoFit/>
          </a:bodyPr>
          <a:lstStyle>
            <a:lvl1pPr marL="0" indent="0">
              <a:buNone/>
              <a:defRPr sz="3600" b="1">
                <a:latin typeface="+mj-lt"/>
              </a:defRPr>
            </a:lvl1pPr>
            <a:lvl2pPr marL="0" indent="0">
              <a:buFont typeface="Arial" panose="020B0604020202020204" pitchFamily="34" charset="0"/>
              <a:buNone/>
              <a:defRPr sz="3600" b="1">
                <a:latin typeface="+mj-lt"/>
              </a:defRPr>
            </a:lvl2pPr>
            <a:lvl3pPr marL="363474" indent="0">
              <a:buNone/>
              <a:defRPr sz="3600" b="1">
                <a:latin typeface="+mj-lt"/>
              </a:defRPr>
            </a:lvl3pPr>
            <a:lvl4pPr marL="0" indent="0">
              <a:buNone/>
              <a:defRPr sz="3600" b="1">
                <a:latin typeface="+mj-lt"/>
              </a:defRPr>
            </a:lvl4pPr>
            <a:lvl5pPr marL="0" indent="0">
              <a:buNone/>
              <a:defRPr sz="36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92500" lnSpcReduction="20000"/>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6594764" y="304800"/>
            <a:ext cx="1427018" cy="137350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67777195"/>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B9EB0CAB-07AA-2647-BE58-7A658EF3CBEE}"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8686800" y="4754880"/>
            <a:ext cx="457200" cy="365760"/>
          </a:xfrm>
        </p:spPr>
        <p:txBody>
          <a:body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735DA87-8D0D-5646-9263-BA8534F57B0F}"/>
              </a:ext>
            </a:extLst>
          </p:cNvPr>
          <p:cNvSpPr/>
          <p:nvPr/>
        </p:nvSpPr>
        <p:spPr>
          <a:xfrm>
            <a:off x="0" y="0"/>
            <a:ext cx="9144000" cy="1168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640079" y="365760"/>
            <a:ext cx="7772400" cy="27432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18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640080" y="673649"/>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639950" y="4114800"/>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9144000" cy="1168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640079" y="365760"/>
            <a:ext cx="7772400" cy="27432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18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640080" y="673649"/>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639951" y="1038977"/>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4663439" y="4114800"/>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4663440" y="1038977"/>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Tree>
    <p:extLst>
      <p:ext uri="{BB962C8B-B14F-4D97-AF65-F5344CB8AC3E}">
        <p14:creationId xmlns:p14="http://schemas.microsoft.com/office/powerpoint/2010/main" val="23357687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8C78506B-CDED-764D-A072-FDCE7A00B000}"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188720"/>
            <a:ext cx="2468880"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94709349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65760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188720"/>
            <a:ext cx="7772400" cy="24231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30796664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1828800" y="1188720"/>
            <a:ext cx="5486400" cy="3017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6232393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5EFEDD32-F5EB-A741-9F8B-E23B8F80D24B}"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554480"/>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188720"/>
            <a:ext cx="2743200" cy="215444"/>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188720"/>
            <a:ext cx="5029200" cy="28346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 and copy</a:t>
            </a:r>
          </a:p>
        </p:txBody>
      </p:sp>
    </p:spTree>
    <p:extLst>
      <p:ext uri="{BB962C8B-B14F-4D97-AF65-F5344CB8AC3E}">
        <p14:creationId xmlns:p14="http://schemas.microsoft.com/office/powerpoint/2010/main" val="174147452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9144000"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4D8B39A-01F2-FA4B-87F6-F02AC7945853}"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371600" y="1371600"/>
            <a:ext cx="6400800" cy="1846659"/>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4000" b="0" i="0" dirty="0">
                <a:solidFill>
                  <a:srgbClr val="2774AE"/>
                </a:solidFill>
                <a:latin typeface="Helvetica Regular" pitchFamily="2" charset="0"/>
              </a:rPr>
              <a:t>Lorem ipsum dolor sit </a:t>
            </a:r>
            <a:r>
              <a:rPr lang="en-US" sz="4000" b="0" i="0" dirty="0" err="1">
                <a:solidFill>
                  <a:srgbClr val="2774AE"/>
                </a:solidFill>
                <a:latin typeface="Helvetica Regular" pitchFamily="2" charset="0"/>
              </a:rPr>
              <a:t>amet</a:t>
            </a:r>
            <a:r>
              <a:rPr lang="en-US" sz="4000" b="0" i="0" dirty="0">
                <a:solidFill>
                  <a:srgbClr val="2774AE"/>
                </a:solidFill>
                <a:latin typeface="Helvetica Regular" pitchFamily="2" charset="0"/>
              </a:rPr>
              <a:t> ex </a:t>
            </a:r>
            <a:r>
              <a:rPr lang="en-US" sz="4000" b="0" i="0" dirty="0" err="1">
                <a:solidFill>
                  <a:srgbClr val="2774AE"/>
                </a:solidFill>
                <a:latin typeface="Helvetica Regular" pitchFamily="2" charset="0"/>
              </a:rPr>
              <a:t>eum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reque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graece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nam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harum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vonsequat</a:t>
            </a:r>
            <a:endParaRPr lang="en-US" sz="4000"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371600" y="1371600"/>
            <a:ext cx="6400800" cy="1665071"/>
          </a:xfrm>
        </p:spPr>
        <p:txBody>
          <a:bodyPr anchor="ctr" anchorCtr="0"/>
          <a:lstStyle>
            <a:lvl1pPr marL="0" indent="0" algn="ctr">
              <a:buNone/>
              <a:defRPr sz="4000">
                <a:solidFill>
                  <a:srgbClr val="2774AE"/>
                </a:solidFill>
              </a:defRPr>
            </a:lvl1pPr>
            <a:lvl2pPr marL="274320" indent="0" algn="ctr">
              <a:buNone/>
              <a:defRPr sz="4000">
                <a:solidFill>
                  <a:srgbClr val="2774AE"/>
                </a:solidFill>
              </a:defRPr>
            </a:lvl2pPr>
            <a:lvl3pPr marL="548640" indent="0" algn="ctr">
              <a:buNone/>
              <a:defRPr sz="4000">
                <a:solidFill>
                  <a:srgbClr val="2774AE"/>
                </a:solidFill>
              </a:defRPr>
            </a:lvl3pPr>
            <a:lvl4pPr marL="822960" indent="0" algn="ctr">
              <a:buNone/>
              <a:defRPr sz="4000">
                <a:solidFill>
                  <a:srgbClr val="2774AE"/>
                </a:solidFill>
              </a:defRPr>
            </a:lvl4pPr>
            <a:lvl5pPr marL="1097280" indent="0" algn="ctr">
              <a:buNone/>
              <a:defRPr sz="4000">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41781128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736718671"/>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CD19E2CA-7A22-2A47-87A7-154317480B32}"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extBox 2">
            <a:extLst>
              <a:ext uri="{FF2B5EF4-FFF2-40B4-BE49-F238E27FC236}">
                <a16:creationId xmlns:a16="http://schemas.microsoft.com/office/drawing/2014/main" id="{5F64B9DE-6557-C54A-BF36-8E798604EA3F}"/>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640080" y="246888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42495035"/>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2393666196"/>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36190825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dark backgroun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C5EC3F5-808B-184C-A89B-4B25F801B6AC}"/>
              </a:ext>
            </a:extLst>
          </p:cNvPr>
          <p:cNvSpPr>
            <a:spLocks noGrp="1"/>
          </p:cNvSpPr>
          <p:nvPr>
            <p:ph type="body" sz="quarter" idx="21" hasCustomPrompt="1"/>
          </p:nvPr>
        </p:nvSpPr>
        <p:spPr>
          <a:xfrm>
            <a:off x="1371600" y="1407743"/>
            <a:ext cx="6400800" cy="1665071"/>
          </a:xfrm>
          <a:prstGeom prst="rect">
            <a:avLst/>
          </a:prstGeom>
        </p:spPr>
        <p:txBody>
          <a:bodyPr lIns="0" tIns="0" rIns="0" bIns="0" anchor="ctr" anchorCtr="0">
            <a:spAutoFit/>
          </a:bodyPr>
          <a:lstStyle>
            <a:lvl1pPr marL="0" indent="0" algn="ctr">
              <a:buNone/>
              <a:defRPr sz="4000">
                <a:solidFill>
                  <a:schemeClr val="bg1"/>
                </a:solidFill>
              </a:defRPr>
            </a:lvl1pPr>
            <a:lvl2pPr marL="274320" indent="0" algn="ctr">
              <a:buNone/>
              <a:defRPr sz="4000">
                <a:solidFill>
                  <a:srgbClr val="2774AE"/>
                </a:solidFill>
              </a:defRPr>
            </a:lvl2pPr>
            <a:lvl3pPr marL="548640" indent="0" algn="ctr">
              <a:buNone/>
              <a:defRPr sz="4000">
                <a:solidFill>
                  <a:srgbClr val="2774AE"/>
                </a:solidFill>
              </a:defRPr>
            </a:lvl3pPr>
            <a:lvl4pPr marL="822960" indent="0" algn="ctr">
              <a:buNone/>
              <a:defRPr sz="4000">
                <a:solidFill>
                  <a:srgbClr val="2774AE"/>
                </a:solidFill>
              </a:defRPr>
            </a:lvl4pPr>
            <a:lvl5pPr marL="1097280" indent="0" algn="ctr">
              <a:buNone/>
              <a:defRPr sz="4000">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289837761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3113960386"/>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77AD0DB-988E-4E4A-9FF3-E2C69BC94326}"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640079" y="2651760"/>
            <a:ext cx="7772400" cy="274320"/>
          </a:xfrm>
          <a:prstGeom prst="rect">
            <a:avLst/>
          </a:prstGeom>
        </p:spPr>
        <p:txBody>
          <a:bodyPr>
            <a:spAutoFit/>
          </a:bodyPr>
          <a:lstStyle>
            <a:lvl1pPr marL="0" indent="0">
              <a:buFontTx/>
              <a:buNone/>
              <a:defRPr sz="1600" b="1" i="0" cap="all" baseline="0">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sp>
        <p:nvSpPr>
          <p:cNvPr id="7" name="Header rule">
            <a:extLst>
              <a:ext uri="{FF2B5EF4-FFF2-40B4-BE49-F238E27FC236}">
                <a16:creationId xmlns:a16="http://schemas.microsoft.com/office/drawing/2014/main" id="{09B1960F-507A-E84C-8B64-1891B754A975}"/>
              </a:ext>
            </a:extLst>
          </p:cNvPr>
          <p:cNvSpPr/>
          <p:nvPr/>
        </p:nvSpPr>
        <p:spPr>
          <a:xfrm>
            <a:off x="640080" y="246888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3279498072"/>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0" name="TextBox 9">
            <a:extLst>
              <a:ext uri="{FF2B5EF4-FFF2-40B4-BE49-F238E27FC236}">
                <a16:creationId xmlns:a16="http://schemas.microsoft.com/office/drawing/2014/main" id="{4E4989E6-36D9-5E4D-A8F4-C8D9759B609B}"/>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83986431"/>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3" name="TextBox 12">
            <a:extLst>
              <a:ext uri="{FF2B5EF4-FFF2-40B4-BE49-F238E27FC236}">
                <a16:creationId xmlns:a16="http://schemas.microsoft.com/office/drawing/2014/main" id="{39DA3775-34D5-1E49-AF02-9E34A316EF51}"/>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spTree>
    <p:extLst>
      <p:ext uri="{BB962C8B-B14F-4D97-AF65-F5344CB8AC3E}">
        <p14:creationId xmlns:p14="http://schemas.microsoft.com/office/powerpoint/2010/main" val="215678567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A6EA13E-D85D-234A-B454-2515B0E8FC3F}"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640077" y="367401"/>
            <a:ext cx="7772400" cy="389979"/>
          </a:xfrm>
        </p:spPr>
        <p:txBody>
          <a:bodyPr anchor="b" anchorCtr="0"/>
          <a:lstStyle/>
          <a:p>
            <a:r>
              <a:rPr lang="en-US" dirty="0"/>
              <a:t>Header w/copy</a:t>
            </a:r>
          </a:p>
        </p:txBody>
      </p:sp>
    </p:spTree>
    <p:extLst>
      <p:ext uri="{BB962C8B-B14F-4D97-AF65-F5344CB8AC3E}">
        <p14:creationId xmlns:p14="http://schemas.microsoft.com/office/powerpoint/2010/main" val="41478327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7BF61F8-88B3-FE4F-8169-B5261E98FF9B}"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097281" y="228600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10535181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E97A3B5-6613-4F46-BF76-6FADC2B102EA}"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802737949"/>
      </p:ext>
    </p:extLst>
  </p:cSld>
  <p:clrMapOvr>
    <a:masterClrMapping/>
  </p:clrMapOvr>
  <p:extLst>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09DCE2DB-E4F8-0848-90C1-ACDCE2F38AD9}"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188720"/>
            <a:ext cx="6400800" cy="3108960"/>
          </a:xfrm>
          <a:prstGeom prst="rect">
            <a:avLst/>
          </a:prstGeom>
          <a:solidFill>
            <a:srgbClr val="DBE7F5"/>
          </a:solidFill>
        </p:spPr>
        <p:txBody>
          <a:bodyPr anchor="t" anchorCtr="1"/>
          <a:lstStyle>
            <a:lvl1pPr marL="0" indent="0" algn="ctr">
              <a:buNone/>
              <a:defRPr>
                <a:solidFill>
                  <a:srgbClr val="898989"/>
                </a:solidFill>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9" y="1188720"/>
            <a:ext cx="946991" cy="1354217"/>
          </a:xfrm>
          <a:prstGeom prst="rect">
            <a:avLst/>
          </a:prstGeom>
        </p:spPr>
        <p:txBody>
          <a:bodyPr wrap="square" lIns="0">
            <a:spAutoFit/>
          </a:bodyPr>
          <a:lstStyle>
            <a:lvl1pPr marL="0" indent="0" algn="l">
              <a:lnSpc>
                <a:spcPct val="100000"/>
              </a:lnSpc>
              <a:buNone/>
              <a:defRPr sz="800" b="0">
                <a:solidFill>
                  <a:srgbClr val="FC28FC"/>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5398422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1D0AFF7-781E-9C49-9DD3-A4DFB4A9395B}"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554480"/>
            <a:ext cx="3840478" cy="1205209"/>
          </a:xfrm>
          <a:prstGeom prst="rect">
            <a:avLst/>
          </a:prstGeom>
        </p:spPr>
        <p:txBody>
          <a:bodyPr l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188720"/>
            <a:ext cx="3840479" cy="215444"/>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822431351"/>
      </p:ext>
    </p:extLst>
  </p:cSld>
  <p:clrMapOvr>
    <a:masterClrMapping/>
  </p:clrMapOvr>
  <p:extLst>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FE47C0C-C9E7-AE4D-809E-5CBF13CABA9B}"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79" y="155448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18872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40724290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E467E6B-9A71-6D40-8626-10A71C7AA91F}" type="datetime4">
              <a:rPr lang="en-US" smtClean="0"/>
              <a:t>January 12,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4663440"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4663440"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8837254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2900" y="4724784"/>
            <a:ext cx="423229" cy="136525"/>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640080" y="821642"/>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367401"/>
            <a:ext cx="7772400" cy="389979"/>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7407534" y="4754880"/>
            <a:ext cx="941832" cy="365760"/>
          </a:xfrm>
          <a:prstGeom prst="rect">
            <a:avLst/>
          </a:prstGeom>
        </p:spPr>
        <p:txBody>
          <a:bodyPr vert="horz" wrap="square" lIns="0" tIns="0" rIns="0" bIns="256032" rtlCol="0" anchor="t" anchorCtr="0">
            <a:spAutoFit/>
          </a:bodyPr>
          <a:lstStyle>
            <a:lvl1pPr algn="r">
              <a:lnSpc>
                <a:spcPct val="100000"/>
              </a:lnSpc>
              <a:defRPr sz="800" b="0" i="0">
                <a:solidFill>
                  <a:srgbClr val="898989"/>
                </a:solidFill>
                <a:latin typeface="Helvetica Regular" pitchFamily="2" charset="0"/>
              </a:defRPr>
            </a:lvl1pPr>
          </a:lstStyle>
          <a:p>
            <a:fld id="{8F65F54E-23BA-FB43-B77B-991F1BE0DB6C}" type="datetime4">
              <a:rPr lang="en-US" smtClean="0"/>
              <a:t>January 12, 2023</a:t>
            </a:fld>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686800" y="4754880"/>
            <a:ext cx="457200" cy="365760"/>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9" name="Text Placeholder-left">
            <a:extLst>
              <a:ext uri="{FF2B5EF4-FFF2-40B4-BE49-F238E27FC236}">
                <a16:creationId xmlns:a16="http://schemas.microsoft.com/office/drawing/2014/main" id="{780A88FB-C016-B145-BF42-9CAF49E61B24}"/>
              </a:ext>
            </a:extLst>
          </p:cNvPr>
          <p:cNvSpPr txBox="1">
            <a:spLocks/>
          </p:cNvSpPr>
          <p:nvPr/>
        </p:nvSpPr>
        <p:spPr>
          <a:xfrm>
            <a:off x="1097280" y="4773168"/>
            <a:ext cx="2651760" cy="369973"/>
          </a:xfrm>
          <a:prstGeom prst="rect">
            <a:avLst/>
          </a:prstGeom>
        </p:spPr>
        <p:txBody>
          <a:bodyPr wrap="square" lIns="0" tIns="0" rIns="0" bIns="256032">
            <a:spAutoFit/>
          </a:bodyPr>
          <a:lstStyle>
            <a:lvl1pPr marL="0" indent="0" algn="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latin typeface="Helvetica Regular" pitchFamily="2" charset="0"/>
              </a:rPr>
              <a:t>UCLA Extension Writers’ Program</a:t>
            </a:r>
          </a:p>
        </p:txBody>
      </p:sp>
      <p:sp>
        <p:nvSpPr>
          <p:cNvPr id="10" name="Text Placeholder-middle">
            <a:extLst>
              <a:ext uri="{FF2B5EF4-FFF2-40B4-BE49-F238E27FC236}">
                <a16:creationId xmlns:a16="http://schemas.microsoft.com/office/drawing/2014/main" id="{1D05E4E6-3004-4849-9241-63072375FC1B}"/>
              </a:ext>
            </a:extLst>
          </p:cNvPr>
          <p:cNvSpPr txBox="1">
            <a:spLocks/>
          </p:cNvSpPr>
          <p:nvPr/>
        </p:nvSpPr>
        <p:spPr>
          <a:xfrm>
            <a:off x="3840480" y="4773168"/>
            <a:ext cx="347472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latin typeface="Helvetica Regular" pitchFamily="2" charset="0"/>
              </a:rPr>
              <a:t>No Space Is Safe</a:t>
            </a:r>
          </a:p>
        </p:txBody>
      </p:sp>
      <p:sp>
        <p:nvSpPr>
          <p:cNvPr id="4" name="Text Placeholder 3">
            <a:extLst>
              <a:ext uri="{FF2B5EF4-FFF2-40B4-BE49-F238E27FC236}">
                <a16:creationId xmlns:a16="http://schemas.microsoft.com/office/drawing/2014/main" id="{883B9C53-1485-764E-86F1-EF642FC86547}"/>
              </a:ext>
            </a:extLst>
          </p:cNvPr>
          <p:cNvSpPr>
            <a:spLocks noGrp="1"/>
          </p:cNvSpPr>
          <p:nvPr>
            <p:ph type="body" idx="1"/>
          </p:nvPr>
        </p:nvSpPr>
        <p:spPr>
          <a:xfrm>
            <a:off x="1097280" y="1188720"/>
            <a:ext cx="7315199" cy="117577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718646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8" r:id="rId13"/>
    <p:sldLayoutId id="2147483825" r:id="rId14"/>
    <p:sldLayoutId id="2147483826" r:id="rId15"/>
    <p:sldLayoutId id="2147483827" r:id="rId16"/>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mn-lt"/>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7C7160C-D279-C84E-A714-5CF37C5CC49F}"/>
              </a:ext>
            </a:extLst>
          </p:cNvPr>
          <p:cNvSpPr/>
          <p:nvPr/>
        </p:nvSpPr>
        <p:spPr>
          <a:xfrm>
            <a:off x="0" y="0"/>
            <a:ext cx="9144000" cy="5136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Regular" pitchFamily="2" charset="0"/>
            </a:endParaRPr>
          </a:p>
        </p:txBody>
      </p:sp>
      <p:graphicFrame>
        <p:nvGraphicFramePr>
          <p:cNvPr id="15" name="Table 14" hidden="1">
            <a:extLst>
              <a:ext uri="{FF2B5EF4-FFF2-40B4-BE49-F238E27FC236}">
                <a16:creationId xmlns:a16="http://schemas.microsoft.com/office/drawing/2014/main" id="{2684D85E-2681-5C44-AFBC-F0E79677A166}"/>
              </a:ext>
            </a:extLst>
          </p:cNvPr>
          <p:cNvGraphicFramePr>
            <a:graphicFrameLocks noGrp="1"/>
          </p:cNvGraphicFramePr>
          <p:nvPr>
            <p:extLst>
              <p:ext uri="{D42A27DB-BD31-4B8C-83A1-F6EECF244321}">
                <p14:modId xmlns:p14="http://schemas.microsoft.com/office/powerpoint/2010/main" val="1915787603"/>
              </p:ext>
            </p:extLst>
          </p:nvPr>
        </p:nvGraphicFramePr>
        <p:xfrm>
          <a:off x="685800" y="356673"/>
          <a:ext cx="7772400" cy="458139"/>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458139">
                <a:tc>
                  <a:txBody>
                    <a:bodyPr/>
                    <a:lstStyle/>
                    <a:p>
                      <a:pPr>
                        <a:lnSpc>
                          <a:spcPct val="100000"/>
                        </a:lnSpc>
                      </a:pPr>
                      <a:r>
                        <a:rPr lang="en-US" sz="2800" b="0" i="0" dirty="0">
                          <a:ln>
                            <a:noFill/>
                          </a:ln>
                          <a:solidFill>
                            <a:srgbClr val="58595B"/>
                          </a:solidFill>
                          <a:latin typeface="Helvetica Regular" pitchFamily="2" charset="0"/>
                          <a:cs typeface="Arial" panose="020B0604020202020204" pitchFamily="34" charset="0"/>
                        </a:rPr>
                        <a:t>Preferred Header Size</a:t>
                      </a:r>
                      <a:endParaRPr lang="en-US" sz="2800" b="0" i="0" dirty="0">
                        <a:ln>
                          <a:noFill/>
                        </a:ln>
                        <a:latin typeface="Helvetica Regular" pitchFamily="2" charset="0"/>
                      </a:endParaRPr>
                    </a:p>
                  </a:txBody>
                  <a:tcPr marL="0" marR="0" marT="0" marB="1828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pic>
        <p:nvPicPr>
          <p:cNvPr id="9" name="brand logo-white">
            <a:extLst>
              <a:ext uri="{FF2B5EF4-FFF2-40B4-BE49-F238E27FC236}">
                <a16:creationId xmlns:a16="http://schemas.microsoft.com/office/drawing/2014/main" id="{51676347-45D6-CD47-AAC8-2B1B35815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4727575"/>
            <a:ext cx="423229" cy="136525"/>
          </a:xfrm>
          <a:prstGeom prst="rect">
            <a:avLst/>
          </a:prstGeom>
        </p:spPr>
      </p:pic>
      <p:sp>
        <p:nvSpPr>
          <p:cNvPr id="10" name="Date Placeholder">
            <a:extLst>
              <a:ext uri="{FF2B5EF4-FFF2-40B4-BE49-F238E27FC236}">
                <a16:creationId xmlns:a16="http://schemas.microsoft.com/office/drawing/2014/main" id="{FA478317-E98C-5C4D-8ED4-27BAFC60FBB0}"/>
              </a:ext>
            </a:extLst>
          </p:cNvPr>
          <p:cNvSpPr txBox="1">
            <a:spLocks/>
          </p:cNvSpPr>
          <p:nvPr/>
        </p:nvSpPr>
        <p:spPr>
          <a:xfrm>
            <a:off x="7407534" y="4754880"/>
            <a:ext cx="941832" cy="381643"/>
          </a:xfrm>
          <a:prstGeom prst="rect">
            <a:avLst/>
          </a:prstGeom>
        </p:spPr>
        <p:txBody>
          <a:bodyPr vert="horz" wrap="square" lIns="0" tIns="0" rIns="0" bIns="256032" rtlCol="0" anchor="t" anchorCtr="0">
            <a:spAutoFit/>
          </a:bodyPr>
          <a:lstStyle>
            <a:defPPr>
              <a:defRPr lang="en-US"/>
            </a:defPPr>
            <a:lvl1pPr marL="0" algn="r"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B7B64D7-70E9-C546-AE78-4C392EDC5411}" type="datetime4">
              <a:rPr lang="en-US" smtClean="0">
                <a:solidFill>
                  <a:schemeClr val="bg1"/>
                </a:solidFill>
              </a:rPr>
              <a:pPr/>
              <a:t>January 12, 2023</a:t>
            </a:fld>
            <a:endParaRPr lang="en-US" dirty="0">
              <a:solidFill>
                <a:schemeClr val="bg1"/>
              </a:solidFill>
            </a:endParaRPr>
          </a:p>
        </p:txBody>
      </p:sp>
      <p:sp>
        <p:nvSpPr>
          <p:cNvPr id="11" name="Slide Number Placeholder">
            <a:extLst>
              <a:ext uri="{FF2B5EF4-FFF2-40B4-BE49-F238E27FC236}">
                <a16:creationId xmlns:a16="http://schemas.microsoft.com/office/drawing/2014/main" id="{DA79644A-3B18-374D-AEC4-AF294BA47711}"/>
              </a:ext>
            </a:extLst>
          </p:cNvPr>
          <p:cNvSpPr txBox="1">
            <a:spLocks/>
          </p:cNvSpPr>
          <p:nvPr/>
        </p:nvSpPr>
        <p:spPr>
          <a:xfrm>
            <a:off x="8686800" y="4754880"/>
            <a:ext cx="457200" cy="381643"/>
          </a:xfrm>
          <a:prstGeom prst="rect">
            <a:avLst/>
          </a:prstGeom>
        </p:spPr>
        <p:txBody>
          <a:bodyPr vert="horz" wrap="square" lIns="0" tIns="0" rIns="0" bIns="256032" rtlCol="0" anchor="t" anchorCtr="0">
            <a:spAutoFit/>
          </a:bodyPr>
          <a:lstStyle>
            <a:defPPr>
              <a:defRPr lang="en-US"/>
            </a:defPPr>
            <a:lvl1pPr marL="0" algn="l"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238B5B-F19C-E947-A0BC-87BD7983F871}" type="slidenum">
              <a:rPr lang="en-US" smtClean="0">
                <a:solidFill>
                  <a:schemeClr val="bg1"/>
                </a:solidFill>
              </a:rPr>
              <a:pPr/>
              <a:t>‹#›</a:t>
            </a:fld>
            <a:endParaRPr lang="en-US" dirty="0">
              <a:solidFill>
                <a:schemeClr val="bg1"/>
              </a:solidFill>
            </a:endParaRPr>
          </a:p>
        </p:txBody>
      </p:sp>
      <p:sp>
        <p:nvSpPr>
          <p:cNvPr id="12" name="Text Placeholder-left">
            <a:extLst>
              <a:ext uri="{FF2B5EF4-FFF2-40B4-BE49-F238E27FC236}">
                <a16:creationId xmlns:a16="http://schemas.microsoft.com/office/drawing/2014/main" id="{23F08363-883B-8749-9AEA-BC16C3EB8CE3}"/>
              </a:ext>
            </a:extLst>
          </p:cNvPr>
          <p:cNvSpPr txBox="1">
            <a:spLocks/>
          </p:cNvSpPr>
          <p:nvPr/>
        </p:nvSpPr>
        <p:spPr>
          <a:xfrm>
            <a:off x="1097280" y="4773168"/>
            <a:ext cx="2651760" cy="369973"/>
          </a:xfrm>
          <a:prstGeom prst="rect">
            <a:avLst/>
          </a:prstGeom>
        </p:spPr>
        <p:txBody>
          <a:bodyPr wrap="square" lIns="0" tIns="0" rIns="0" bIns="256032">
            <a:spAutoFit/>
          </a:bodyPr>
          <a:lstStyle>
            <a:lvl1pPr marL="0" indent="0" algn="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Department Name (edit in Slide Master)</a:t>
            </a:r>
          </a:p>
        </p:txBody>
      </p:sp>
      <p:sp>
        <p:nvSpPr>
          <p:cNvPr id="13" name="Text Placeholder-middle">
            <a:extLst>
              <a:ext uri="{FF2B5EF4-FFF2-40B4-BE49-F238E27FC236}">
                <a16:creationId xmlns:a16="http://schemas.microsoft.com/office/drawing/2014/main" id="{71380050-84F1-D143-BCF2-F067E310EFE8}"/>
              </a:ext>
            </a:extLst>
          </p:cNvPr>
          <p:cNvSpPr txBox="1">
            <a:spLocks/>
          </p:cNvSpPr>
          <p:nvPr/>
        </p:nvSpPr>
        <p:spPr>
          <a:xfrm>
            <a:off x="3840480" y="4773168"/>
            <a:ext cx="347472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Presentation Title (edit in Slide Master)</a:t>
            </a:r>
          </a:p>
        </p:txBody>
      </p:sp>
    </p:spTree>
    <p:extLst>
      <p:ext uri="{BB962C8B-B14F-4D97-AF65-F5344CB8AC3E}">
        <p14:creationId xmlns:p14="http://schemas.microsoft.com/office/powerpoint/2010/main" val="1216462480"/>
      </p:ext>
    </p:extLst>
  </p:cSld>
  <p:clrMap bg1="lt1" tx1="dk1" bg2="lt2" tx2="dk2" accent1="accent1" accent2="accent2" accent3="accent3" accent4="accent4" accent5="accent5" accent6="accent6" hlink="hlink" folHlink="folHlink"/>
  <p:sldLayoutIdLst>
    <p:sldLayoutId id="2147483811" r:id="rId1"/>
  </p:sldLayoutIdLst>
  <p:hf hdr="0" ftr="0"/>
  <p:txStyles>
    <p:titleStyle>
      <a:lvl1pPr algn="l" defTabSz="685800" rtl="0" eaLnBrk="1" latinLnBrk="0" hangingPunct="1">
        <a:lnSpc>
          <a:spcPct val="90000"/>
        </a:lnSpc>
        <a:spcBef>
          <a:spcPct val="0"/>
        </a:spcBef>
        <a:buNone/>
        <a:defRPr sz="2800" b="1" i="0" kern="120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58595B"/>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14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EE1D15-EA9A-FA4A-BE1F-2B9CAA596498}"/>
              </a:ext>
            </a:extLst>
          </p:cNvPr>
          <p:cNvSpPr>
            <a:spLocks noGrp="1"/>
          </p:cNvSpPr>
          <p:nvPr>
            <p:ph sz="quarter" idx="22"/>
          </p:nvPr>
        </p:nvSpPr>
        <p:spPr>
          <a:xfrm>
            <a:off x="640080" y="4664274"/>
            <a:ext cx="2313454" cy="166199"/>
          </a:xfrm>
        </p:spPr>
        <p:txBody>
          <a:bodyPr/>
          <a:lstStyle/>
          <a:p>
            <a:r>
              <a:rPr lang="en-US" dirty="0"/>
              <a:t>UCLA Extension Writers’ Program</a:t>
            </a:r>
          </a:p>
        </p:txBody>
      </p:sp>
      <p:sp>
        <p:nvSpPr>
          <p:cNvPr id="11" name="Content Placeholder 10">
            <a:extLst>
              <a:ext uri="{FF2B5EF4-FFF2-40B4-BE49-F238E27FC236}">
                <a16:creationId xmlns:a16="http://schemas.microsoft.com/office/drawing/2014/main" id="{5B4A7A6C-6FF2-5644-AE82-53B6FDD0682B}"/>
              </a:ext>
            </a:extLst>
          </p:cNvPr>
          <p:cNvSpPr>
            <a:spLocks noGrp="1"/>
          </p:cNvSpPr>
          <p:nvPr>
            <p:ph sz="quarter" idx="23"/>
          </p:nvPr>
        </p:nvSpPr>
        <p:spPr>
          <a:xfrm>
            <a:off x="640080" y="4481394"/>
            <a:ext cx="1073627" cy="166199"/>
          </a:xfrm>
        </p:spPr>
        <p:txBody>
          <a:bodyPr/>
          <a:lstStyle/>
          <a:p>
            <a:r>
              <a:rPr lang="en-US" dirty="0"/>
              <a:t>Charlie Jensen </a:t>
            </a:r>
          </a:p>
        </p:txBody>
      </p:sp>
      <p:pic>
        <p:nvPicPr>
          <p:cNvPr id="3" name="Picture Placeholder 2">
            <a:extLst>
              <a:ext uri="{FF2B5EF4-FFF2-40B4-BE49-F238E27FC236}">
                <a16:creationId xmlns:a16="http://schemas.microsoft.com/office/drawing/2014/main" id="{A1FC497E-2C3F-DE4E-8380-A1BBBD6056A1}"/>
              </a:ext>
            </a:extLst>
          </p:cNvPr>
          <p:cNvPicPr>
            <a:picLocks noGrp="1" noChangeAspect="1"/>
          </p:cNvPicPr>
          <p:nvPr>
            <p:ph type="pic" sz="quarter" idx="24"/>
          </p:nvPr>
        </p:nvPicPr>
        <p:blipFill>
          <a:blip r:embed="rId2"/>
          <a:srcRect t="22845" b="22845"/>
          <a:stretch>
            <a:fillRect/>
          </a:stretch>
        </p:blipFill>
        <p:spPr>
          <a:xfrm>
            <a:off x="476662" y="476250"/>
            <a:ext cx="2115235" cy="392269"/>
          </a:xfrm>
        </p:spPr>
      </p:pic>
      <p:sp>
        <p:nvSpPr>
          <p:cNvPr id="10" name="Text Placeholder 9">
            <a:extLst>
              <a:ext uri="{FF2B5EF4-FFF2-40B4-BE49-F238E27FC236}">
                <a16:creationId xmlns:a16="http://schemas.microsoft.com/office/drawing/2014/main" id="{BBEAB19E-9D7C-FF4A-8C05-58A45714A95F}"/>
              </a:ext>
            </a:extLst>
          </p:cNvPr>
          <p:cNvSpPr>
            <a:spLocks noGrp="1"/>
          </p:cNvSpPr>
          <p:nvPr>
            <p:ph type="body" sz="quarter" idx="31"/>
          </p:nvPr>
        </p:nvSpPr>
        <p:spPr>
          <a:xfrm>
            <a:off x="640080" y="2194782"/>
            <a:ext cx="7772400" cy="498598"/>
          </a:xfrm>
        </p:spPr>
        <p:txBody>
          <a:bodyPr/>
          <a:lstStyle/>
          <a:p>
            <a:r>
              <a:rPr lang="en-US" dirty="0"/>
              <a:t>No Space Is Safe</a:t>
            </a:r>
          </a:p>
        </p:txBody>
      </p:sp>
    </p:spTree>
    <p:extLst>
      <p:ext uri="{BB962C8B-B14F-4D97-AF65-F5344CB8AC3E}">
        <p14:creationId xmlns:p14="http://schemas.microsoft.com/office/powerpoint/2010/main" val="92278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9344D-498F-18B5-5652-524A155EF2D4}"/>
              </a:ext>
            </a:extLst>
          </p:cNvPr>
          <p:cNvSpPr>
            <a:spLocks noGrp="1"/>
          </p:cNvSpPr>
          <p:nvPr>
            <p:ph type="dt" sz="half" idx="18"/>
          </p:nvPr>
        </p:nvSpPr>
        <p:spPr/>
        <p:txBody>
          <a:bodyPr/>
          <a:lstStyle/>
          <a:p>
            <a:fld id="{9FE47C0C-C9E7-AE4D-809E-5CBF13CABA9B}" type="datetime4">
              <a:rPr lang="en-US" smtClean="0"/>
              <a:t>January 19, 2023</a:t>
            </a:fld>
            <a:endParaRPr lang="en-US" dirty="0"/>
          </a:p>
        </p:txBody>
      </p:sp>
      <p:sp>
        <p:nvSpPr>
          <p:cNvPr id="3" name="Slide Number Placeholder 2">
            <a:extLst>
              <a:ext uri="{FF2B5EF4-FFF2-40B4-BE49-F238E27FC236}">
                <a16:creationId xmlns:a16="http://schemas.microsoft.com/office/drawing/2014/main" id="{905E0381-0E29-9EA6-5663-A7555F709AC7}"/>
              </a:ext>
            </a:extLst>
          </p:cNvPr>
          <p:cNvSpPr>
            <a:spLocks noGrp="1"/>
          </p:cNvSpPr>
          <p:nvPr>
            <p:ph type="sldNum" sz="quarter" idx="19"/>
          </p:nvPr>
        </p:nvSpPr>
        <p:spPr/>
        <p:txBody>
          <a:bodyPr/>
          <a:lstStyle/>
          <a:p>
            <a:fld id="{B6238B5B-F19C-E947-A0BC-87BD7983F871}" type="slidenum">
              <a:rPr lang="en-US" smtClean="0"/>
              <a:pPr/>
              <a:t>10</a:t>
            </a:fld>
            <a:endParaRPr lang="en-US" dirty="0"/>
          </a:p>
        </p:txBody>
      </p:sp>
      <p:sp>
        <p:nvSpPr>
          <p:cNvPr id="4" name="Text Placeholder 3">
            <a:extLst>
              <a:ext uri="{FF2B5EF4-FFF2-40B4-BE49-F238E27FC236}">
                <a16:creationId xmlns:a16="http://schemas.microsoft.com/office/drawing/2014/main" id="{F0E66D5B-49BB-B3A8-76AF-6C37ED6B4FEC}"/>
              </a:ext>
            </a:extLst>
          </p:cNvPr>
          <p:cNvSpPr>
            <a:spLocks noGrp="1"/>
          </p:cNvSpPr>
          <p:nvPr>
            <p:ph type="body" sz="quarter" idx="20"/>
          </p:nvPr>
        </p:nvSpPr>
        <p:spPr>
          <a:xfrm>
            <a:off x="640079" y="1554480"/>
            <a:ext cx="3840480" cy="2759730"/>
          </a:xfrm>
        </p:spPr>
        <p:txBody>
          <a:bodyPr/>
          <a:lstStyle/>
          <a:p>
            <a:pPr marL="285750" indent="-285750">
              <a:buFont typeface="Arial" panose="020B0604020202020204" pitchFamily="34" charset="0"/>
              <a:buChar char="•"/>
            </a:pPr>
            <a:r>
              <a:rPr lang="en-US" dirty="0"/>
              <a:t>Agreement on processes</a:t>
            </a:r>
          </a:p>
          <a:p>
            <a:pPr marL="285750" indent="-285750">
              <a:buFont typeface="Arial" panose="020B0604020202020204" pitchFamily="34" charset="0"/>
              <a:buChar char="•"/>
            </a:pPr>
            <a:r>
              <a:rPr lang="en-US" dirty="0"/>
              <a:t>Deepening positive relationships</a:t>
            </a:r>
          </a:p>
          <a:p>
            <a:pPr marL="285750" indent="-285750">
              <a:buFont typeface="Arial" panose="020B0604020202020204" pitchFamily="34" charset="0"/>
              <a:buChar char="•"/>
            </a:pPr>
            <a:r>
              <a:rPr lang="en-US" dirty="0"/>
              <a:t>Refocus energy on tasks at hand</a:t>
            </a:r>
          </a:p>
          <a:p>
            <a:pPr marL="285750" indent="-285750">
              <a:buFont typeface="Arial" panose="020B0604020202020204" pitchFamily="34" charset="0"/>
              <a:buChar char="•"/>
            </a:pPr>
            <a:r>
              <a:rPr lang="en-US" dirty="0"/>
              <a:t>Conflict feels more resolved</a:t>
            </a:r>
          </a:p>
          <a:p>
            <a:pPr marL="285750" indent="-285750">
              <a:buFont typeface="Arial" panose="020B0604020202020204" pitchFamily="34" charset="0"/>
              <a:buChar char="•"/>
            </a:pPr>
            <a:r>
              <a:rPr lang="en-US" dirty="0"/>
              <a:t>Moving toward consensus</a:t>
            </a:r>
          </a:p>
          <a:p>
            <a:pPr marL="285750" indent="-285750">
              <a:buFont typeface="Arial" panose="020B0604020202020204" pitchFamily="34" charset="0"/>
              <a:buChar char="•"/>
            </a:pPr>
            <a:r>
              <a:rPr lang="en-US" dirty="0"/>
              <a:t>Comfortable routines</a:t>
            </a:r>
          </a:p>
          <a:p>
            <a:pPr marL="285750" indent="-285750">
              <a:buFont typeface="Arial" panose="020B0604020202020204" pitchFamily="34" charset="0"/>
              <a:buChar char="•"/>
            </a:pPr>
            <a:r>
              <a:rPr lang="en-US" dirty="0"/>
              <a:t>Deeper sense of belonging</a:t>
            </a:r>
          </a:p>
          <a:p>
            <a:pPr marL="285750" indent="-285750">
              <a:buFont typeface="Arial" panose="020B0604020202020204" pitchFamily="34" charset="0"/>
              <a:buChar char="•"/>
            </a:pPr>
            <a:r>
              <a:rPr lang="en-US" dirty="0"/>
              <a:t>Expressing constructive criticism</a:t>
            </a:r>
          </a:p>
          <a:p>
            <a:pPr marL="285750" indent="-285750">
              <a:buFont typeface="Arial" panose="020B0604020202020204" pitchFamily="34" charset="0"/>
              <a:buChar char="•"/>
            </a:pPr>
            <a:r>
              <a:rPr lang="en-US" dirty="0"/>
              <a:t>Trust</a:t>
            </a:r>
          </a:p>
        </p:txBody>
      </p:sp>
      <p:sp>
        <p:nvSpPr>
          <p:cNvPr id="5" name="Text Placeholder 4">
            <a:extLst>
              <a:ext uri="{FF2B5EF4-FFF2-40B4-BE49-F238E27FC236}">
                <a16:creationId xmlns:a16="http://schemas.microsoft.com/office/drawing/2014/main" id="{FCBA1824-EFD2-39D2-F741-ADB0DC5F5C53}"/>
              </a:ext>
            </a:extLst>
          </p:cNvPr>
          <p:cNvSpPr>
            <a:spLocks noGrp="1"/>
          </p:cNvSpPr>
          <p:nvPr>
            <p:ph type="body" sz="quarter" idx="21"/>
          </p:nvPr>
        </p:nvSpPr>
        <p:spPr/>
        <p:txBody>
          <a:bodyPr/>
          <a:lstStyle/>
          <a:p>
            <a:r>
              <a:rPr lang="en-US" dirty="0"/>
              <a:t>Feelings &amp; behaviors</a:t>
            </a:r>
          </a:p>
        </p:txBody>
      </p:sp>
      <p:sp>
        <p:nvSpPr>
          <p:cNvPr id="7" name="Title 6">
            <a:extLst>
              <a:ext uri="{FF2B5EF4-FFF2-40B4-BE49-F238E27FC236}">
                <a16:creationId xmlns:a16="http://schemas.microsoft.com/office/drawing/2014/main" id="{24F4AF8A-76AD-7EC1-18D7-05CE7C50132E}"/>
              </a:ext>
            </a:extLst>
          </p:cNvPr>
          <p:cNvSpPr>
            <a:spLocks noGrp="1"/>
          </p:cNvSpPr>
          <p:nvPr>
            <p:ph type="title"/>
          </p:nvPr>
        </p:nvSpPr>
        <p:spPr/>
        <p:txBody>
          <a:bodyPr/>
          <a:lstStyle/>
          <a:p>
            <a:r>
              <a:rPr lang="en-US" dirty="0"/>
              <a:t>Norming Stage, Weeks 3-8</a:t>
            </a:r>
          </a:p>
        </p:txBody>
      </p:sp>
      <p:pic>
        <p:nvPicPr>
          <p:cNvPr id="5122" name="Picture 2" descr="Free Bereavement Support Groups beginning in March - The Sun Newspapers">
            <a:extLst>
              <a:ext uri="{FF2B5EF4-FFF2-40B4-BE49-F238E27FC236}">
                <a16:creationId xmlns:a16="http://schemas.microsoft.com/office/drawing/2014/main" id="{75F30E6B-C983-FCCA-F347-1B7E8516FCE9}"/>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0209" r="102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0AB11-0519-AA69-8009-4C35E1D58F2A}"/>
              </a:ext>
            </a:extLst>
          </p:cNvPr>
          <p:cNvSpPr>
            <a:spLocks noGrp="1"/>
          </p:cNvSpPr>
          <p:nvPr>
            <p:ph type="dt" sz="half" idx="18"/>
          </p:nvPr>
        </p:nvSpPr>
        <p:spPr/>
        <p:txBody>
          <a:bodyPr/>
          <a:lstStyle/>
          <a:p>
            <a:fld id="{9FE47C0C-C9E7-AE4D-809E-5CBF13CABA9B}" type="datetime4">
              <a:rPr lang="en-US" smtClean="0"/>
              <a:t>January 19, 2023</a:t>
            </a:fld>
            <a:endParaRPr lang="en-US" dirty="0"/>
          </a:p>
        </p:txBody>
      </p:sp>
      <p:sp>
        <p:nvSpPr>
          <p:cNvPr id="3" name="Slide Number Placeholder 2">
            <a:extLst>
              <a:ext uri="{FF2B5EF4-FFF2-40B4-BE49-F238E27FC236}">
                <a16:creationId xmlns:a16="http://schemas.microsoft.com/office/drawing/2014/main" id="{99F1B4F4-8249-6F9F-B462-C293CCA8073E}"/>
              </a:ext>
            </a:extLst>
          </p:cNvPr>
          <p:cNvSpPr>
            <a:spLocks noGrp="1"/>
          </p:cNvSpPr>
          <p:nvPr>
            <p:ph type="sldNum" sz="quarter" idx="19"/>
          </p:nvPr>
        </p:nvSpPr>
        <p:spPr/>
        <p:txBody>
          <a:bodyPr/>
          <a:lstStyle/>
          <a:p>
            <a:fld id="{B6238B5B-F19C-E947-A0BC-87BD7983F871}" type="slidenum">
              <a:rPr lang="en-US" smtClean="0"/>
              <a:pPr/>
              <a:t>11</a:t>
            </a:fld>
            <a:endParaRPr lang="en-US" dirty="0"/>
          </a:p>
        </p:txBody>
      </p:sp>
      <p:sp>
        <p:nvSpPr>
          <p:cNvPr id="4" name="Text Placeholder 3">
            <a:extLst>
              <a:ext uri="{FF2B5EF4-FFF2-40B4-BE49-F238E27FC236}">
                <a16:creationId xmlns:a16="http://schemas.microsoft.com/office/drawing/2014/main" id="{2BCE3B19-A38F-7BDE-2128-0846F16FACFD}"/>
              </a:ext>
            </a:extLst>
          </p:cNvPr>
          <p:cNvSpPr>
            <a:spLocks noGrp="1"/>
          </p:cNvSpPr>
          <p:nvPr>
            <p:ph type="body" sz="quarter" idx="20"/>
          </p:nvPr>
        </p:nvSpPr>
        <p:spPr>
          <a:xfrm>
            <a:off x="4572000" y="1554480"/>
            <a:ext cx="3840478" cy="2554545"/>
          </a:xfrm>
        </p:spPr>
        <p:txBody>
          <a:bodyPr/>
          <a:lstStyle/>
          <a:p>
            <a:pPr marL="285750" indent="-285750">
              <a:buFont typeface="Arial" panose="020B0604020202020204" pitchFamily="34" charset="0"/>
              <a:buChar char="•"/>
            </a:pPr>
            <a:r>
              <a:rPr lang="en-US" dirty="0"/>
              <a:t>Students function well alone and in small groups</a:t>
            </a:r>
          </a:p>
          <a:p>
            <a:pPr marL="285750" indent="-285750">
              <a:buFont typeface="Arial" panose="020B0604020202020204" pitchFamily="34" charset="0"/>
              <a:buChar char="•"/>
            </a:pPr>
            <a:r>
              <a:rPr lang="en-US" dirty="0"/>
              <a:t>Understanding strengths and weaknesses</a:t>
            </a:r>
          </a:p>
          <a:p>
            <a:pPr marL="285750" indent="-285750">
              <a:buFont typeface="Arial" panose="020B0604020202020204" pitchFamily="34" charset="0"/>
              <a:buChar char="•"/>
            </a:pPr>
            <a:r>
              <a:rPr lang="en-US" dirty="0"/>
              <a:t>Relying on each other to support</a:t>
            </a:r>
          </a:p>
          <a:p>
            <a:pPr marL="285750" indent="-285750">
              <a:buFont typeface="Arial" panose="020B0604020202020204" pitchFamily="34" charset="0"/>
              <a:buChar char="•"/>
            </a:pPr>
            <a:r>
              <a:rPr lang="en-US" dirty="0"/>
              <a:t>Empathy</a:t>
            </a:r>
          </a:p>
          <a:p>
            <a:pPr marL="285750" indent="-285750">
              <a:buFont typeface="Arial" panose="020B0604020202020204" pitchFamily="34" charset="0"/>
              <a:buChar char="•"/>
            </a:pPr>
            <a:r>
              <a:rPr lang="en-US" dirty="0"/>
              <a:t>High commitment to course outcome</a:t>
            </a:r>
          </a:p>
          <a:p>
            <a:pPr marL="285750" indent="-285750">
              <a:buFont typeface="Arial" panose="020B0604020202020204" pitchFamily="34" charset="0"/>
              <a:buChar char="•"/>
            </a:pPr>
            <a:r>
              <a:rPr lang="en-US" dirty="0"/>
              <a:t>Collaborative work ethic</a:t>
            </a:r>
          </a:p>
          <a:p>
            <a:pPr marL="285750" indent="-285750">
              <a:buFont typeface="Arial" panose="020B0604020202020204" pitchFamily="34" charset="0"/>
              <a:buChar char="•"/>
            </a:pPr>
            <a:r>
              <a:rPr lang="en-US" dirty="0"/>
              <a:t>High levels of creativity and satisfaction</a:t>
            </a:r>
          </a:p>
        </p:txBody>
      </p:sp>
      <p:sp>
        <p:nvSpPr>
          <p:cNvPr id="5" name="Text Placeholder 4">
            <a:extLst>
              <a:ext uri="{FF2B5EF4-FFF2-40B4-BE49-F238E27FC236}">
                <a16:creationId xmlns:a16="http://schemas.microsoft.com/office/drawing/2014/main" id="{06402B09-C34A-9B41-D9A9-EED550BC822D}"/>
              </a:ext>
            </a:extLst>
          </p:cNvPr>
          <p:cNvSpPr>
            <a:spLocks noGrp="1"/>
          </p:cNvSpPr>
          <p:nvPr>
            <p:ph type="body" sz="quarter" idx="21"/>
          </p:nvPr>
        </p:nvSpPr>
        <p:spPr/>
        <p:txBody>
          <a:bodyPr/>
          <a:lstStyle/>
          <a:p>
            <a:r>
              <a:rPr lang="en-US" dirty="0"/>
              <a:t>Feelings &amp; behaviors</a:t>
            </a:r>
          </a:p>
        </p:txBody>
      </p:sp>
      <p:pic>
        <p:nvPicPr>
          <p:cNvPr id="6148" name="Picture 4" descr="The Secret Recipe to Building High Performing Teams in 2023">
            <a:extLst>
              <a:ext uri="{FF2B5EF4-FFF2-40B4-BE49-F238E27FC236}">
                <a16:creationId xmlns:a16="http://schemas.microsoft.com/office/drawing/2014/main" id="{F2467874-BCE1-2128-27F7-BEE22BABAD7E}"/>
              </a:ext>
            </a:extLst>
          </p:cNvPr>
          <p:cNvPicPr>
            <a:picLocks noGrp="1" noChangeAspect="1" noChangeArrowheads="1"/>
          </p:cNvPicPr>
          <p:nvPr>
            <p:ph type="pic" sz="quarter" idx="22"/>
          </p:nvPr>
        </p:nvPicPr>
        <p:blipFill rotWithShape="1">
          <a:blip r:embed="rId2">
            <a:extLst>
              <a:ext uri="{28A0092B-C50C-407E-A947-70E740481C1C}">
                <a14:useLocalDpi xmlns:a14="http://schemas.microsoft.com/office/drawing/2010/main" val="0"/>
              </a:ext>
            </a:extLst>
          </a:blip>
          <a:srcRect l="16394" r="1639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9B9140A0-716F-9000-F993-79CE90B33AA6}"/>
              </a:ext>
            </a:extLst>
          </p:cNvPr>
          <p:cNvSpPr>
            <a:spLocks noGrp="1"/>
          </p:cNvSpPr>
          <p:nvPr>
            <p:ph type="title"/>
          </p:nvPr>
        </p:nvSpPr>
        <p:spPr/>
        <p:txBody>
          <a:bodyPr/>
          <a:lstStyle/>
          <a:p>
            <a:r>
              <a:rPr lang="en-US" dirty="0"/>
              <a:t>Performing Stage, Weeks 4-9</a:t>
            </a:r>
          </a:p>
        </p:txBody>
      </p:sp>
    </p:spTree>
    <p:extLst>
      <p:ext uri="{BB962C8B-B14F-4D97-AF65-F5344CB8AC3E}">
        <p14:creationId xmlns:p14="http://schemas.microsoft.com/office/powerpoint/2010/main" val="3543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54FE7-018F-CC6A-3200-F7E756A781AD}"/>
              </a:ext>
            </a:extLst>
          </p:cNvPr>
          <p:cNvSpPr>
            <a:spLocks noGrp="1"/>
          </p:cNvSpPr>
          <p:nvPr>
            <p:ph type="dt" sz="half" idx="18"/>
          </p:nvPr>
        </p:nvSpPr>
        <p:spPr/>
        <p:txBody>
          <a:bodyPr/>
          <a:lstStyle/>
          <a:p>
            <a:fld id="{9FE47C0C-C9E7-AE4D-809E-5CBF13CABA9B}" type="datetime4">
              <a:rPr lang="en-US" smtClean="0"/>
              <a:t>January 19, 2023</a:t>
            </a:fld>
            <a:endParaRPr lang="en-US" dirty="0"/>
          </a:p>
        </p:txBody>
      </p:sp>
      <p:sp>
        <p:nvSpPr>
          <p:cNvPr id="3" name="Slide Number Placeholder 2">
            <a:extLst>
              <a:ext uri="{FF2B5EF4-FFF2-40B4-BE49-F238E27FC236}">
                <a16:creationId xmlns:a16="http://schemas.microsoft.com/office/drawing/2014/main" id="{3060B7D7-9C26-C6A6-89D6-B2727E620B64}"/>
              </a:ext>
            </a:extLst>
          </p:cNvPr>
          <p:cNvSpPr>
            <a:spLocks noGrp="1"/>
          </p:cNvSpPr>
          <p:nvPr>
            <p:ph type="sldNum" sz="quarter" idx="19"/>
          </p:nvPr>
        </p:nvSpPr>
        <p:spPr/>
        <p:txBody>
          <a:bodyPr/>
          <a:lstStyle/>
          <a:p>
            <a:fld id="{B6238B5B-F19C-E947-A0BC-87BD7983F871}" type="slidenum">
              <a:rPr lang="en-US" smtClean="0"/>
              <a:pPr/>
              <a:t>12</a:t>
            </a:fld>
            <a:endParaRPr lang="en-US" dirty="0"/>
          </a:p>
        </p:txBody>
      </p:sp>
      <p:sp>
        <p:nvSpPr>
          <p:cNvPr id="4" name="Text Placeholder 3">
            <a:extLst>
              <a:ext uri="{FF2B5EF4-FFF2-40B4-BE49-F238E27FC236}">
                <a16:creationId xmlns:a16="http://schemas.microsoft.com/office/drawing/2014/main" id="{11AE3ADD-C37F-49CB-2FBA-886838D57BAE}"/>
              </a:ext>
            </a:extLst>
          </p:cNvPr>
          <p:cNvSpPr>
            <a:spLocks noGrp="1"/>
          </p:cNvSpPr>
          <p:nvPr>
            <p:ph type="body" sz="quarter" idx="20"/>
          </p:nvPr>
        </p:nvSpPr>
        <p:spPr>
          <a:xfrm>
            <a:off x="640079" y="1554480"/>
            <a:ext cx="3840480" cy="2021066"/>
          </a:xfrm>
        </p:spPr>
        <p:txBody>
          <a:bodyPr/>
          <a:lstStyle/>
          <a:p>
            <a:pPr marL="285750" indent="-285750">
              <a:buFont typeface="Arial" panose="020B0604020202020204" pitchFamily="34" charset="0"/>
              <a:buChar char="•"/>
            </a:pPr>
            <a:r>
              <a:rPr lang="en-US" dirty="0"/>
              <a:t>Grief</a:t>
            </a:r>
          </a:p>
          <a:p>
            <a:pPr marL="285750" indent="-285750">
              <a:buFont typeface="Arial" panose="020B0604020202020204" pitchFamily="34" charset="0"/>
              <a:buChar char="•"/>
            </a:pPr>
            <a:r>
              <a:rPr lang="en-US" dirty="0"/>
              <a:t>Appreciation</a:t>
            </a:r>
          </a:p>
          <a:p>
            <a:pPr marL="285750" indent="-285750">
              <a:buFont typeface="Arial" panose="020B0604020202020204" pitchFamily="34" charset="0"/>
              <a:buChar char="•"/>
            </a:pPr>
            <a:r>
              <a:rPr lang="en-US" dirty="0"/>
              <a:t>Anxiety about next steps/losing connections</a:t>
            </a:r>
          </a:p>
          <a:p>
            <a:pPr marL="285750" indent="-285750">
              <a:buFont typeface="Arial" panose="020B0604020202020204" pitchFamily="34" charset="0"/>
              <a:buChar char="•"/>
            </a:pPr>
            <a:r>
              <a:rPr lang="en-US" dirty="0"/>
              <a:t>Fracturing into smaller groups</a:t>
            </a:r>
          </a:p>
          <a:p>
            <a:pPr marL="285750" indent="-285750">
              <a:buFont typeface="Arial" panose="020B0604020202020204" pitchFamily="34" charset="0"/>
              <a:buChar char="•"/>
            </a:pPr>
            <a:r>
              <a:rPr lang="en-US" dirty="0"/>
              <a:t>Emotional withdrawal from group</a:t>
            </a:r>
          </a:p>
          <a:p>
            <a:pPr marL="285750" indent="-285750">
              <a:buFont typeface="Arial" panose="020B0604020202020204" pitchFamily="34" charset="0"/>
              <a:buChar char="•"/>
            </a:pPr>
            <a:r>
              <a:rPr lang="en-US" dirty="0"/>
              <a:t>Absence</a:t>
            </a:r>
          </a:p>
        </p:txBody>
      </p:sp>
      <p:sp>
        <p:nvSpPr>
          <p:cNvPr id="5" name="Text Placeholder 4">
            <a:extLst>
              <a:ext uri="{FF2B5EF4-FFF2-40B4-BE49-F238E27FC236}">
                <a16:creationId xmlns:a16="http://schemas.microsoft.com/office/drawing/2014/main" id="{F35234BC-9694-B5E1-FCEF-F5DB5EBCC34A}"/>
              </a:ext>
            </a:extLst>
          </p:cNvPr>
          <p:cNvSpPr>
            <a:spLocks noGrp="1"/>
          </p:cNvSpPr>
          <p:nvPr>
            <p:ph type="body" sz="quarter" idx="21"/>
          </p:nvPr>
        </p:nvSpPr>
        <p:spPr/>
        <p:txBody>
          <a:bodyPr/>
          <a:lstStyle/>
          <a:p>
            <a:r>
              <a:rPr lang="en-US" dirty="0"/>
              <a:t>Feelings &amp; behaviors</a:t>
            </a:r>
          </a:p>
        </p:txBody>
      </p:sp>
      <p:sp>
        <p:nvSpPr>
          <p:cNvPr id="7" name="Title 6">
            <a:extLst>
              <a:ext uri="{FF2B5EF4-FFF2-40B4-BE49-F238E27FC236}">
                <a16:creationId xmlns:a16="http://schemas.microsoft.com/office/drawing/2014/main" id="{CC1032E4-AEAF-53F0-B4EA-BD723B9561A5}"/>
              </a:ext>
            </a:extLst>
          </p:cNvPr>
          <p:cNvSpPr>
            <a:spLocks noGrp="1"/>
          </p:cNvSpPr>
          <p:nvPr>
            <p:ph type="title"/>
          </p:nvPr>
        </p:nvSpPr>
        <p:spPr/>
        <p:txBody>
          <a:bodyPr/>
          <a:lstStyle/>
          <a:p>
            <a:r>
              <a:rPr lang="en-US" dirty="0"/>
              <a:t>Adjourning Stage, Weeks 8-10</a:t>
            </a:r>
          </a:p>
        </p:txBody>
      </p:sp>
      <p:pic>
        <p:nvPicPr>
          <p:cNvPr id="7170" name="Picture 2" descr="How To Say Goodbye In Italian">
            <a:extLst>
              <a:ext uri="{FF2B5EF4-FFF2-40B4-BE49-F238E27FC236}">
                <a16:creationId xmlns:a16="http://schemas.microsoft.com/office/drawing/2014/main" id="{0DFCAC75-D93B-5E2C-3852-01BD4E8A43ED}"/>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6394" r="163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4B9FE5-D670-5544-B71F-F40981B972CC}"/>
              </a:ext>
            </a:extLst>
          </p:cNvPr>
          <p:cNvSpPr>
            <a:spLocks noGrp="1"/>
          </p:cNvSpPr>
          <p:nvPr>
            <p:ph type="body" sz="quarter" idx="13"/>
          </p:nvPr>
        </p:nvSpPr>
        <p:spPr>
          <a:xfrm>
            <a:off x="1097280" y="1554480"/>
            <a:ext cx="6858000" cy="2441694"/>
          </a:xfrm>
        </p:spPr>
        <p:txBody>
          <a:bodyPr/>
          <a:lstStyle/>
          <a:p>
            <a:pPr marL="285750" indent="-285750">
              <a:buFont typeface="Arial" panose="020B0604020202020204" pitchFamily="34" charset="0"/>
              <a:buChar char="•"/>
            </a:pPr>
            <a:r>
              <a:rPr lang="en-US" dirty="0"/>
              <a:t>Understand these stages</a:t>
            </a:r>
          </a:p>
          <a:p>
            <a:pPr marL="285750" indent="-285750">
              <a:buFont typeface="Arial" panose="020B0604020202020204" pitchFamily="34" charset="0"/>
              <a:buChar char="•"/>
            </a:pPr>
            <a:r>
              <a:rPr lang="en-US" dirty="0"/>
              <a:t>Intervene if your class doesn’t progress</a:t>
            </a:r>
          </a:p>
          <a:p>
            <a:pPr marL="285750" indent="-285750">
              <a:buFont typeface="Arial" panose="020B0604020202020204" pitchFamily="34" charset="0"/>
              <a:buChar char="•"/>
            </a:pPr>
            <a:r>
              <a:rPr lang="en-US" dirty="0"/>
              <a:t>Initiate Forming by fostering connections and dialogue among students</a:t>
            </a:r>
          </a:p>
          <a:p>
            <a:pPr marL="285750" indent="-285750">
              <a:buFont typeface="Arial" panose="020B0604020202020204" pitchFamily="34" charset="0"/>
              <a:buChar char="•"/>
            </a:pPr>
            <a:r>
              <a:rPr lang="en-US" dirty="0"/>
              <a:t>Understand why Storming happens and how to moderate the group</a:t>
            </a:r>
          </a:p>
          <a:p>
            <a:pPr marL="285750" indent="-285750">
              <a:buFont typeface="Arial" panose="020B0604020202020204" pitchFamily="34" charset="0"/>
              <a:buChar char="•"/>
            </a:pPr>
            <a:r>
              <a:rPr lang="en-US" dirty="0"/>
              <a:t>Identify when Norming happens and keep the group from complacency</a:t>
            </a:r>
          </a:p>
          <a:p>
            <a:pPr marL="285750" indent="-285750">
              <a:buFont typeface="Arial" panose="020B0604020202020204" pitchFamily="34" charset="0"/>
              <a:buChar char="•"/>
            </a:pPr>
            <a:r>
              <a:rPr lang="en-US" dirty="0"/>
              <a:t>Celebrate Performing and empower students to self-organize</a:t>
            </a:r>
          </a:p>
          <a:p>
            <a:pPr marL="285750" indent="-285750">
              <a:buFont typeface="Arial" panose="020B0604020202020204" pitchFamily="34" charset="0"/>
              <a:buChar char="•"/>
            </a:pPr>
            <a:r>
              <a:rPr lang="en-US" dirty="0"/>
              <a:t>Assist with Adjourning by creating a reflective exercises or post-mortem discussion</a:t>
            </a:r>
          </a:p>
          <a:p>
            <a:endParaRPr lang="en-US" dirty="0"/>
          </a:p>
        </p:txBody>
      </p:sp>
      <p:sp>
        <p:nvSpPr>
          <p:cNvPr id="3" name="Text Placeholder 2">
            <a:extLst>
              <a:ext uri="{FF2B5EF4-FFF2-40B4-BE49-F238E27FC236}">
                <a16:creationId xmlns:a16="http://schemas.microsoft.com/office/drawing/2014/main" id="{A7129A3D-8A19-FECD-00E1-9CEFA9B9D079}"/>
              </a:ext>
            </a:extLst>
          </p:cNvPr>
          <p:cNvSpPr>
            <a:spLocks noGrp="1"/>
          </p:cNvSpPr>
          <p:nvPr>
            <p:ph type="body" sz="quarter" idx="15"/>
          </p:nvPr>
        </p:nvSpPr>
        <p:spPr/>
        <p:txBody>
          <a:bodyPr/>
          <a:lstStyle/>
          <a:p>
            <a:r>
              <a:rPr lang="en-US" dirty="0"/>
              <a:t>What you can do</a:t>
            </a:r>
          </a:p>
        </p:txBody>
      </p:sp>
      <p:sp>
        <p:nvSpPr>
          <p:cNvPr id="4" name="Date Placeholder 3">
            <a:extLst>
              <a:ext uri="{FF2B5EF4-FFF2-40B4-BE49-F238E27FC236}">
                <a16:creationId xmlns:a16="http://schemas.microsoft.com/office/drawing/2014/main" id="{75D56331-5C7E-499B-A850-FD81490B2971}"/>
              </a:ext>
            </a:extLst>
          </p:cNvPr>
          <p:cNvSpPr>
            <a:spLocks noGrp="1"/>
          </p:cNvSpPr>
          <p:nvPr>
            <p:ph type="dt" sz="half" idx="18"/>
          </p:nvPr>
        </p:nvSpPr>
        <p:spPr/>
        <p:txBody>
          <a:bodyPr/>
          <a:lstStyle/>
          <a:p>
            <a:fld id="{FA6EA13E-D85D-234A-B454-2515B0E8FC3F}" type="datetime4">
              <a:rPr lang="en-US" smtClean="0"/>
              <a:t>January 19, 2023</a:t>
            </a:fld>
            <a:endParaRPr lang="en-US" dirty="0"/>
          </a:p>
        </p:txBody>
      </p:sp>
      <p:sp>
        <p:nvSpPr>
          <p:cNvPr id="5" name="Slide Number Placeholder 4">
            <a:extLst>
              <a:ext uri="{FF2B5EF4-FFF2-40B4-BE49-F238E27FC236}">
                <a16:creationId xmlns:a16="http://schemas.microsoft.com/office/drawing/2014/main" id="{FB6B399E-C356-C954-B605-75243C869B90}"/>
              </a:ext>
            </a:extLst>
          </p:cNvPr>
          <p:cNvSpPr>
            <a:spLocks noGrp="1"/>
          </p:cNvSpPr>
          <p:nvPr>
            <p:ph type="sldNum" sz="quarter" idx="19"/>
          </p:nvPr>
        </p:nvSpPr>
        <p:spPr/>
        <p:txBody>
          <a:bodyPr/>
          <a:lstStyle/>
          <a:p>
            <a:fld id="{B6238B5B-F19C-E947-A0BC-87BD7983F871}" type="slidenum">
              <a:rPr lang="en-US" smtClean="0"/>
              <a:pPr/>
              <a:t>13</a:t>
            </a:fld>
            <a:endParaRPr lang="en-US" dirty="0"/>
          </a:p>
        </p:txBody>
      </p:sp>
      <p:sp>
        <p:nvSpPr>
          <p:cNvPr id="6" name="Title 5">
            <a:extLst>
              <a:ext uri="{FF2B5EF4-FFF2-40B4-BE49-F238E27FC236}">
                <a16:creationId xmlns:a16="http://schemas.microsoft.com/office/drawing/2014/main" id="{1B7E037D-16BC-7A7F-EF6B-8796014116C6}"/>
              </a:ext>
            </a:extLst>
          </p:cNvPr>
          <p:cNvSpPr>
            <a:spLocks noGrp="1"/>
          </p:cNvSpPr>
          <p:nvPr>
            <p:ph type="title"/>
          </p:nvPr>
        </p:nvSpPr>
        <p:spPr/>
        <p:txBody>
          <a:bodyPr/>
          <a:lstStyle/>
          <a:p>
            <a:r>
              <a:rPr lang="en-US" dirty="0"/>
              <a:t>As the Leader of Your Community…</a:t>
            </a:r>
          </a:p>
        </p:txBody>
      </p:sp>
    </p:spTree>
    <p:extLst>
      <p:ext uri="{BB962C8B-B14F-4D97-AF65-F5344CB8AC3E}">
        <p14:creationId xmlns:p14="http://schemas.microsoft.com/office/powerpoint/2010/main" val="33451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8AA0D-9AD4-F99E-4FC0-3CB7E6E7CCF2}"/>
              </a:ext>
            </a:extLst>
          </p:cNvPr>
          <p:cNvSpPr>
            <a:spLocks noGrp="1"/>
          </p:cNvSpPr>
          <p:nvPr>
            <p:ph type="dt" sz="half" idx="18"/>
          </p:nvPr>
        </p:nvSpPr>
        <p:spPr/>
        <p:txBody>
          <a:bodyPr/>
          <a:lstStyle/>
          <a:p>
            <a:fld id="{92B87C6E-9F56-9A4E-BC38-C7FEA0F12D86}" type="datetime4">
              <a:rPr lang="en-US" smtClean="0"/>
              <a:t>January 19, 2023</a:t>
            </a:fld>
            <a:endParaRPr lang="en-US" dirty="0"/>
          </a:p>
        </p:txBody>
      </p:sp>
      <p:sp>
        <p:nvSpPr>
          <p:cNvPr id="3" name="Slide Number Placeholder 2">
            <a:extLst>
              <a:ext uri="{FF2B5EF4-FFF2-40B4-BE49-F238E27FC236}">
                <a16:creationId xmlns:a16="http://schemas.microsoft.com/office/drawing/2014/main" id="{11EFB1EA-BAE2-369C-DF05-172E1FFCE19F}"/>
              </a:ext>
            </a:extLst>
          </p:cNvPr>
          <p:cNvSpPr>
            <a:spLocks noGrp="1"/>
          </p:cNvSpPr>
          <p:nvPr>
            <p:ph type="sldNum" sz="quarter" idx="19"/>
          </p:nvPr>
        </p:nvSpPr>
        <p:spPr/>
        <p:txBody>
          <a:bodyPr/>
          <a:lstStyle/>
          <a:p>
            <a:fld id="{B6238B5B-F19C-E947-A0BC-87BD7983F871}" type="slidenum">
              <a:rPr lang="en-US" smtClean="0"/>
              <a:pPr/>
              <a:t>14</a:t>
            </a:fld>
            <a:endParaRPr lang="en-US" dirty="0"/>
          </a:p>
        </p:txBody>
      </p:sp>
      <p:sp>
        <p:nvSpPr>
          <p:cNvPr id="6" name="Title 5">
            <a:extLst>
              <a:ext uri="{FF2B5EF4-FFF2-40B4-BE49-F238E27FC236}">
                <a16:creationId xmlns:a16="http://schemas.microsoft.com/office/drawing/2014/main" id="{A6F67808-31B3-BF7C-8106-BADC0A011786}"/>
              </a:ext>
            </a:extLst>
          </p:cNvPr>
          <p:cNvSpPr>
            <a:spLocks noGrp="1"/>
          </p:cNvSpPr>
          <p:nvPr>
            <p:ph type="title"/>
          </p:nvPr>
        </p:nvSpPr>
        <p:spPr/>
        <p:txBody>
          <a:bodyPr/>
          <a:lstStyle/>
          <a:p>
            <a:r>
              <a:rPr lang="en-US" dirty="0"/>
              <a:t>There Is No Single Seamless Process </a:t>
            </a:r>
          </a:p>
        </p:txBody>
      </p:sp>
      <p:pic>
        <p:nvPicPr>
          <p:cNvPr id="9218" name="Picture 2" descr="Complicated Flowchart stock vector. Illustration of direction - 77231017">
            <a:extLst>
              <a:ext uri="{FF2B5EF4-FFF2-40B4-BE49-F238E27FC236}">
                <a16:creationId xmlns:a16="http://schemas.microsoft.com/office/drawing/2014/main" id="{58248CC9-C173-A5F8-57DF-86BE9FD3400F}"/>
              </a:ext>
            </a:extLst>
          </p:cNvPr>
          <p:cNvPicPr>
            <a:picLocks noGrp="1" noChangeAspect="1" noChangeArrowheads="1"/>
          </p:cNvPicPr>
          <p:nvPr>
            <p:ph type="pic" sz="quarter" idx="23"/>
          </p:nvPr>
        </p:nvPicPr>
        <p:blipFill>
          <a:blip r:embed="rId2">
            <a:extLst>
              <a:ext uri="{28A0092B-C50C-407E-A947-70E740481C1C}">
                <a14:useLocalDpi xmlns:a14="http://schemas.microsoft.com/office/drawing/2010/main" val="0"/>
              </a:ext>
            </a:extLst>
          </a:blip>
          <a:srcRect t="24644" b="246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2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6D808-EAD2-D3CC-52D7-1CFB8D9A39F3}"/>
              </a:ext>
            </a:extLst>
          </p:cNvPr>
          <p:cNvSpPr>
            <a:spLocks noGrp="1"/>
          </p:cNvSpPr>
          <p:nvPr>
            <p:ph type="dt" sz="half" idx="18"/>
          </p:nvPr>
        </p:nvSpPr>
        <p:spPr/>
        <p:txBody>
          <a:bodyPr/>
          <a:lstStyle/>
          <a:p>
            <a:fld id="{92B87C6E-9F56-9A4E-BC38-C7FEA0F12D86}" type="datetime4">
              <a:rPr lang="en-US" smtClean="0"/>
              <a:t>January 19, 2023</a:t>
            </a:fld>
            <a:endParaRPr lang="en-US" dirty="0"/>
          </a:p>
        </p:txBody>
      </p:sp>
      <p:sp>
        <p:nvSpPr>
          <p:cNvPr id="3" name="Slide Number Placeholder 2">
            <a:extLst>
              <a:ext uri="{FF2B5EF4-FFF2-40B4-BE49-F238E27FC236}">
                <a16:creationId xmlns:a16="http://schemas.microsoft.com/office/drawing/2014/main" id="{A820DEB5-43F1-DDE6-333B-76A2FD62E96E}"/>
              </a:ext>
            </a:extLst>
          </p:cNvPr>
          <p:cNvSpPr>
            <a:spLocks noGrp="1"/>
          </p:cNvSpPr>
          <p:nvPr>
            <p:ph type="sldNum" sz="quarter" idx="19"/>
          </p:nvPr>
        </p:nvSpPr>
        <p:spPr/>
        <p:txBody>
          <a:bodyPr/>
          <a:lstStyle/>
          <a:p>
            <a:fld id="{B6238B5B-F19C-E947-A0BC-87BD7983F871}" type="slidenum">
              <a:rPr lang="en-US" smtClean="0"/>
              <a:pPr/>
              <a:t>15</a:t>
            </a:fld>
            <a:endParaRPr lang="en-US" dirty="0"/>
          </a:p>
        </p:txBody>
      </p:sp>
      <p:sp>
        <p:nvSpPr>
          <p:cNvPr id="9" name="Text Placeholder 8">
            <a:extLst>
              <a:ext uri="{FF2B5EF4-FFF2-40B4-BE49-F238E27FC236}">
                <a16:creationId xmlns:a16="http://schemas.microsoft.com/office/drawing/2014/main" id="{1AAA1D4C-1D23-E021-06FD-A8F1752A820A}"/>
              </a:ext>
            </a:extLst>
          </p:cNvPr>
          <p:cNvSpPr>
            <a:spLocks noGrp="1"/>
          </p:cNvSpPr>
          <p:nvPr>
            <p:ph type="body" sz="quarter" idx="24"/>
          </p:nvPr>
        </p:nvSpPr>
        <p:spPr>
          <a:xfrm>
            <a:off x="5943600" y="3291840"/>
            <a:ext cx="2468880" cy="830997"/>
          </a:xfrm>
        </p:spPr>
        <p:txBody>
          <a:bodyPr/>
          <a:lstStyle/>
          <a:p>
            <a:r>
              <a:rPr lang="en-US" dirty="0"/>
              <a:t>The classroom, as an idea, may carry assumptions and connotations</a:t>
            </a:r>
          </a:p>
        </p:txBody>
      </p:sp>
      <p:sp>
        <p:nvSpPr>
          <p:cNvPr id="11" name="Text Placeholder 10">
            <a:extLst>
              <a:ext uri="{FF2B5EF4-FFF2-40B4-BE49-F238E27FC236}">
                <a16:creationId xmlns:a16="http://schemas.microsoft.com/office/drawing/2014/main" id="{34036327-A721-7EB7-E675-04DAD0121448}"/>
              </a:ext>
            </a:extLst>
          </p:cNvPr>
          <p:cNvSpPr>
            <a:spLocks noGrp="1"/>
          </p:cNvSpPr>
          <p:nvPr>
            <p:ph type="body" sz="quarter" idx="26"/>
          </p:nvPr>
        </p:nvSpPr>
        <p:spPr>
          <a:xfrm>
            <a:off x="3291840" y="3291840"/>
            <a:ext cx="2468880" cy="615553"/>
          </a:xfrm>
        </p:spPr>
        <p:txBody>
          <a:bodyPr/>
          <a:lstStyle/>
          <a:p>
            <a:r>
              <a:rPr lang="en-US" dirty="0"/>
              <a:t>Every student has unspoken expectations, needs, and fears</a:t>
            </a:r>
          </a:p>
        </p:txBody>
      </p:sp>
      <p:sp>
        <p:nvSpPr>
          <p:cNvPr id="13" name="Text Placeholder 12">
            <a:extLst>
              <a:ext uri="{FF2B5EF4-FFF2-40B4-BE49-F238E27FC236}">
                <a16:creationId xmlns:a16="http://schemas.microsoft.com/office/drawing/2014/main" id="{B22F270A-E727-5BFE-13CC-0DFCC9D3759E}"/>
              </a:ext>
            </a:extLst>
          </p:cNvPr>
          <p:cNvSpPr>
            <a:spLocks noGrp="1"/>
          </p:cNvSpPr>
          <p:nvPr>
            <p:ph type="body" sz="quarter" idx="28"/>
          </p:nvPr>
        </p:nvSpPr>
        <p:spPr>
          <a:xfrm>
            <a:off x="640080" y="3291840"/>
            <a:ext cx="2468880" cy="400110"/>
          </a:xfrm>
        </p:spPr>
        <p:txBody>
          <a:bodyPr/>
          <a:lstStyle/>
          <a:p>
            <a:r>
              <a:rPr lang="en-US" dirty="0"/>
              <a:t>Every space has a leader</a:t>
            </a:r>
          </a:p>
        </p:txBody>
      </p:sp>
      <p:sp>
        <p:nvSpPr>
          <p:cNvPr id="7" name="Title 6">
            <a:extLst>
              <a:ext uri="{FF2B5EF4-FFF2-40B4-BE49-F238E27FC236}">
                <a16:creationId xmlns:a16="http://schemas.microsoft.com/office/drawing/2014/main" id="{B26BA91B-2F83-CECD-608D-C525CD7C5C5E}"/>
              </a:ext>
            </a:extLst>
          </p:cNvPr>
          <p:cNvSpPr>
            <a:spLocks noGrp="1"/>
          </p:cNvSpPr>
          <p:nvPr>
            <p:ph type="title"/>
          </p:nvPr>
        </p:nvSpPr>
        <p:spPr/>
        <p:txBody>
          <a:bodyPr/>
          <a:lstStyle/>
          <a:p>
            <a:r>
              <a:rPr lang="en-US" dirty="0"/>
              <a:t>The Room Where It Happens</a:t>
            </a:r>
          </a:p>
        </p:txBody>
      </p:sp>
      <p:pic>
        <p:nvPicPr>
          <p:cNvPr id="8194" name="Picture 2" descr="Become a Better UX Workshop Facilitator | AVO agency">
            <a:extLst>
              <a:ext uri="{FF2B5EF4-FFF2-40B4-BE49-F238E27FC236}">
                <a16:creationId xmlns:a16="http://schemas.microsoft.com/office/drawing/2014/main" id="{90A73EA7-A7EA-A198-D691-ABAE90D03ED8}"/>
              </a:ext>
            </a:extLst>
          </p:cNvPr>
          <p:cNvPicPr>
            <a:picLocks noGrp="1" noChangeAspect="1" noChangeArrowheads="1"/>
          </p:cNvPicPr>
          <p:nvPr>
            <p:ph type="pic" sz="quarter" idx="23"/>
          </p:nvPr>
        </p:nvPicPr>
        <p:blipFill>
          <a:blip r:embed="rId2">
            <a:extLst>
              <a:ext uri="{28A0092B-C50C-407E-A947-70E740481C1C}">
                <a14:useLocalDpi xmlns:a14="http://schemas.microsoft.com/office/drawing/2010/main" val="0"/>
              </a:ext>
            </a:extLst>
          </a:blip>
          <a:srcRect l="16584" r="165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0 Best Blogs for Writers | Fairygodboss">
            <a:extLst>
              <a:ext uri="{FF2B5EF4-FFF2-40B4-BE49-F238E27FC236}">
                <a16:creationId xmlns:a16="http://schemas.microsoft.com/office/drawing/2014/main" id="{D104FE4C-6AA1-802C-8558-AF801AD3F78F}"/>
              </a:ext>
            </a:extLst>
          </p:cNvPr>
          <p:cNvPicPr>
            <a:picLocks noGrp="1" noChangeAspect="1" noChangeArrowheads="1"/>
          </p:cNvPicPr>
          <p:nvPr>
            <p:ph type="pic" sz="quarter" idx="27"/>
          </p:nvPr>
        </p:nvPicPr>
        <p:blipFill>
          <a:blip r:embed="rId3">
            <a:extLst>
              <a:ext uri="{28A0092B-C50C-407E-A947-70E740481C1C}">
                <a14:useLocalDpi xmlns:a14="http://schemas.microsoft.com/office/drawing/2010/main" val="0"/>
              </a:ext>
            </a:extLst>
          </a:blip>
          <a:srcRect l="16292" r="162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rst Year Seminar Classes | McDaniel College - YouTube">
            <a:extLst>
              <a:ext uri="{FF2B5EF4-FFF2-40B4-BE49-F238E27FC236}">
                <a16:creationId xmlns:a16="http://schemas.microsoft.com/office/drawing/2014/main" id="{C71AA456-4B9B-6746-0107-D380A57C6EDA}"/>
              </a:ext>
            </a:extLst>
          </p:cNvPr>
          <p:cNvPicPr>
            <a:picLocks noGrp="1" noChangeAspect="1" noChangeArrowheads="1"/>
          </p:cNvPicPr>
          <p:nvPr>
            <p:ph type="pic" sz="quarter" idx="25"/>
          </p:nvPr>
        </p:nvPicPr>
        <p:blipFill>
          <a:blip r:embed="rId4">
            <a:extLst>
              <a:ext uri="{28A0092B-C50C-407E-A947-70E740481C1C}">
                <a14:useLocalDpi xmlns:a14="http://schemas.microsoft.com/office/drawing/2010/main" val="0"/>
              </a:ext>
            </a:extLst>
          </a:blip>
          <a:srcRect l="16254" r="162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BDB29-4E87-E7D7-3A76-A78463FA5F4F}"/>
              </a:ext>
            </a:extLst>
          </p:cNvPr>
          <p:cNvSpPr>
            <a:spLocks noGrp="1"/>
          </p:cNvSpPr>
          <p:nvPr>
            <p:ph type="dt" sz="half" idx="18"/>
          </p:nvPr>
        </p:nvSpPr>
        <p:spPr/>
        <p:txBody>
          <a:bodyPr/>
          <a:lstStyle/>
          <a:p>
            <a:fld id="{92B87C6E-9F56-9A4E-BC38-C7FEA0F12D86}" type="datetime4">
              <a:rPr lang="en-US" smtClean="0"/>
              <a:t>January 12, 2023</a:t>
            </a:fld>
            <a:endParaRPr lang="en-US" dirty="0"/>
          </a:p>
        </p:txBody>
      </p:sp>
      <p:sp>
        <p:nvSpPr>
          <p:cNvPr id="3" name="Slide Number Placeholder 2">
            <a:extLst>
              <a:ext uri="{FF2B5EF4-FFF2-40B4-BE49-F238E27FC236}">
                <a16:creationId xmlns:a16="http://schemas.microsoft.com/office/drawing/2014/main" id="{FB24DF25-AD0C-40D5-F9CB-4D8210FC5738}"/>
              </a:ext>
            </a:extLst>
          </p:cNvPr>
          <p:cNvSpPr>
            <a:spLocks noGrp="1"/>
          </p:cNvSpPr>
          <p:nvPr>
            <p:ph type="sldNum" sz="quarter" idx="19"/>
          </p:nvPr>
        </p:nvSpPr>
        <p:spPr/>
        <p:txBody>
          <a:bodyPr/>
          <a:lstStyle/>
          <a:p>
            <a:fld id="{B6238B5B-F19C-E947-A0BC-87BD7983F871}" type="slidenum">
              <a:rPr lang="en-US" smtClean="0"/>
              <a:pPr/>
              <a:t>16</a:t>
            </a:fld>
            <a:endParaRPr lang="en-US" dirty="0"/>
          </a:p>
        </p:txBody>
      </p:sp>
      <p:sp>
        <p:nvSpPr>
          <p:cNvPr id="4" name="Text Placeholder 3">
            <a:extLst>
              <a:ext uri="{FF2B5EF4-FFF2-40B4-BE49-F238E27FC236}">
                <a16:creationId xmlns:a16="http://schemas.microsoft.com/office/drawing/2014/main" id="{EF5A70EA-67C1-BC0E-BC60-372C496EF84E}"/>
              </a:ext>
            </a:extLst>
          </p:cNvPr>
          <p:cNvSpPr>
            <a:spLocks noGrp="1"/>
          </p:cNvSpPr>
          <p:nvPr>
            <p:ph type="body" sz="quarter" idx="20"/>
          </p:nvPr>
        </p:nvSpPr>
        <p:spPr>
          <a:xfrm>
            <a:off x="640080" y="3657600"/>
            <a:ext cx="7772400" cy="615553"/>
          </a:xfrm>
        </p:spPr>
        <p:txBody>
          <a:bodyPr/>
          <a:lstStyle/>
          <a:p>
            <a:r>
              <a:rPr lang="en-US" dirty="0"/>
              <a:t>In the learning process, conflict is normal and natural. Students adapt to information at different speeds, for different reasons, and do not share the same values or perspectives.</a:t>
            </a:r>
          </a:p>
        </p:txBody>
      </p:sp>
      <p:sp>
        <p:nvSpPr>
          <p:cNvPr id="6" name="Title 5">
            <a:extLst>
              <a:ext uri="{FF2B5EF4-FFF2-40B4-BE49-F238E27FC236}">
                <a16:creationId xmlns:a16="http://schemas.microsoft.com/office/drawing/2014/main" id="{C1CF4783-C5FA-DD2A-E145-6CC80548ED19}"/>
              </a:ext>
            </a:extLst>
          </p:cNvPr>
          <p:cNvSpPr>
            <a:spLocks noGrp="1"/>
          </p:cNvSpPr>
          <p:nvPr>
            <p:ph type="title"/>
          </p:nvPr>
        </p:nvSpPr>
        <p:spPr/>
        <p:txBody>
          <a:bodyPr/>
          <a:lstStyle/>
          <a:p>
            <a:r>
              <a:rPr lang="en-US" dirty="0"/>
              <a:t>Critique, Conflict, and the Workshop</a:t>
            </a:r>
          </a:p>
        </p:txBody>
      </p:sp>
      <p:pic>
        <p:nvPicPr>
          <p:cNvPr id="1028" name="Picture 4">
            <a:extLst>
              <a:ext uri="{FF2B5EF4-FFF2-40B4-BE49-F238E27FC236}">
                <a16:creationId xmlns:a16="http://schemas.microsoft.com/office/drawing/2014/main" id="{3580440B-84D0-53ED-CC02-6F7A328098BA}"/>
              </a:ext>
            </a:extLst>
          </p:cNvPr>
          <p:cNvPicPr>
            <a:picLocks noGrp="1" noChangeAspect="1" noChangeArrowheads="1"/>
          </p:cNvPicPr>
          <p:nvPr>
            <p:ph type="pic" sz="quarter" idx="23"/>
          </p:nvPr>
        </p:nvPicPr>
        <p:blipFill>
          <a:blip r:embed="rId2">
            <a:extLst>
              <a:ext uri="{28A0092B-C50C-407E-A947-70E740481C1C}">
                <a14:useLocalDpi xmlns:a14="http://schemas.microsoft.com/office/drawing/2010/main" val="0"/>
              </a:ext>
            </a:extLst>
          </a:blip>
          <a:srcRect t="26615" b="266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4494A-45A1-BCAD-C963-AE348B5BB22A}"/>
              </a:ext>
            </a:extLst>
          </p:cNvPr>
          <p:cNvSpPr>
            <a:spLocks noGrp="1"/>
          </p:cNvSpPr>
          <p:nvPr>
            <p:ph type="body" sz="quarter" idx="13"/>
          </p:nvPr>
        </p:nvSpPr>
        <p:spPr>
          <a:xfrm>
            <a:off x="1097280" y="1554480"/>
            <a:ext cx="3383280" cy="2780248"/>
          </a:xfrm>
        </p:spPr>
        <p:txBody>
          <a:bodyPr/>
          <a:lstStyle/>
          <a:p>
            <a:pPr marL="285750" indent="-285750">
              <a:buFont typeface="Arial" panose="020B0604020202020204" pitchFamily="34" charset="0"/>
              <a:buChar char="•"/>
            </a:pPr>
            <a:r>
              <a:rPr lang="en-US" dirty="0"/>
              <a:t>Avoids conflict in favor of harmony, even if faked/inauthentic</a:t>
            </a:r>
          </a:p>
          <a:p>
            <a:pPr marL="285750" indent="-285750">
              <a:buFont typeface="Arial" panose="020B0604020202020204" pitchFamily="34" charset="0"/>
              <a:buChar char="•"/>
            </a:pPr>
            <a:r>
              <a:rPr lang="en-US" dirty="0"/>
              <a:t>Assumes everyone feels safe just by being present</a:t>
            </a:r>
          </a:p>
          <a:p>
            <a:pPr marL="285750" indent="-285750">
              <a:buFont typeface="Arial" panose="020B0604020202020204" pitchFamily="34" charset="0"/>
              <a:buChar char="•"/>
            </a:pPr>
            <a:r>
              <a:rPr lang="en-US" dirty="0"/>
              <a:t>Encourages shallow and impersonal discussion</a:t>
            </a:r>
          </a:p>
          <a:p>
            <a:pPr marL="285750" indent="-285750">
              <a:buFont typeface="Arial" panose="020B0604020202020204" pitchFamily="34" charset="0"/>
              <a:buChar char="•"/>
            </a:pPr>
            <a:r>
              <a:rPr lang="en-US" dirty="0"/>
              <a:t>Shuts down deeper explorations of ideas</a:t>
            </a:r>
          </a:p>
          <a:p>
            <a:pPr marL="285750" indent="-285750">
              <a:buFont typeface="Arial" panose="020B0604020202020204" pitchFamily="34" charset="0"/>
              <a:buChar char="•"/>
            </a:pPr>
            <a:r>
              <a:rPr lang="en-US" dirty="0"/>
              <a:t>Can require all participants share the same values and understanding of cultural norms</a:t>
            </a:r>
          </a:p>
        </p:txBody>
      </p:sp>
      <p:sp>
        <p:nvSpPr>
          <p:cNvPr id="3" name="Text Placeholder 2">
            <a:extLst>
              <a:ext uri="{FF2B5EF4-FFF2-40B4-BE49-F238E27FC236}">
                <a16:creationId xmlns:a16="http://schemas.microsoft.com/office/drawing/2014/main" id="{66164148-5F37-DA6A-4105-A8588F24319A}"/>
              </a:ext>
            </a:extLst>
          </p:cNvPr>
          <p:cNvSpPr>
            <a:spLocks noGrp="1"/>
          </p:cNvSpPr>
          <p:nvPr>
            <p:ph type="body" sz="quarter" idx="15"/>
          </p:nvPr>
        </p:nvSpPr>
        <p:spPr/>
        <p:txBody>
          <a:bodyPr/>
          <a:lstStyle/>
          <a:p>
            <a:r>
              <a:rPr lang="en-US" dirty="0"/>
              <a:t>Safe space</a:t>
            </a:r>
          </a:p>
        </p:txBody>
      </p:sp>
      <p:sp>
        <p:nvSpPr>
          <p:cNvPr id="4" name="Date Placeholder 3">
            <a:extLst>
              <a:ext uri="{FF2B5EF4-FFF2-40B4-BE49-F238E27FC236}">
                <a16:creationId xmlns:a16="http://schemas.microsoft.com/office/drawing/2014/main" id="{D1033155-A7FD-601D-3A7C-EACB4C5DA175}"/>
              </a:ext>
            </a:extLst>
          </p:cNvPr>
          <p:cNvSpPr>
            <a:spLocks noGrp="1"/>
          </p:cNvSpPr>
          <p:nvPr>
            <p:ph type="dt" sz="half" idx="18"/>
          </p:nvPr>
        </p:nvSpPr>
        <p:spPr/>
        <p:txBody>
          <a:bodyPr/>
          <a:lstStyle/>
          <a:p>
            <a:fld id="{2E97A3B5-6613-4F46-BF76-6FADC2B102EA}" type="datetime4">
              <a:rPr lang="en-US" smtClean="0"/>
              <a:t>January 12, 2023</a:t>
            </a:fld>
            <a:endParaRPr lang="en-US" dirty="0"/>
          </a:p>
        </p:txBody>
      </p:sp>
      <p:sp>
        <p:nvSpPr>
          <p:cNvPr id="5" name="Slide Number Placeholder 4">
            <a:extLst>
              <a:ext uri="{FF2B5EF4-FFF2-40B4-BE49-F238E27FC236}">
                <a16:creationId xmlns:a16="http://schemas.microsoft.com/office/drawing/2014/main" id="{3C79784A-4F50-291B-1950-0BEA02CFA546}"/>
              </a:ext>
            </a:extLst>
          </p:cNvPr>
          <p:cNvSpPr>
            <a:spLocks noGrp="1"/>
          </p:cNvSpPr>
          <p:nvPr>
            <p:ph type="sldNum" sz="quarter" idx="19"/>
          </p:nvPr>
        </p:nvSpPr>
        <p:spPr/>
        <p:txBody>
          <a:bodyPr/>
          <a:lstStyle/>
          <a:p>
            <a:fld id="{B6238B5B-F19C-E947-A0BC-87BD7983F871}" type="slidenum">
              <a:rPr lang="en-US" smtClean="0"/>
              <a:pPr/>
              <a:t>17</a:t>
            </a:fld>
            <a:endParaRPr lang="en-US" dirty="0"/>
          </a:p>
        </p:txBody>
      </p:sp>
      <p:sp>
        <p:nvSpPr>
          <p:cNvPr id="6" name="Text Placeholder 5">
            <a:extLst>
              <a:ext uri="{FF2B5EF4-FFF2-40B4-BE49-F238E27FC236}">
                <a16:creationId xmlns:a16="http://schemas.microsoft.com/office/drawing/2014/main" id="{AB93741E-94E2-1410-539A-534EFE1FA95E}"/>
              </a:ext>
            </a:extLst>
          </p:cNvPr>
          <p:cNvSpPr>
            <a:spLocks noGrp="1"/>
          </p:cNvSpPr>
          <p:nvPr>
            <p:ph type="body" sz="quarter" idx="20"/>
          </p:nvPr>
        </p:nvSpPr>
        <p:spPr>
          <a:xfrm>
            <a:off x="5029200" y="1554480"/>
            <a:ext cx="3383280" cy="1805623"/>
          </a:xfrm>
        </p:spPr>
        <p:txBody>
          <a:bodyPr/>
          <a:lstStyle/>
          <a:p>
            <a:pPr marL="285750" indent="-285750">
              <a:buFont typeface="Arial" panose="020B0604020202020204" pitchFamily="34" charset="0"/>
              <a:buChar char="•"/>
            </a:pPr>
            <a:r>
              <a:rPr lang="en-US" dirty="0"/>
              <a:t>Requires/respects vulnerability</a:t>
            </a:r>
          </a:p>
          <a:p>
            <a:pPr marL="285750" indent="-285750">
              <a:buFont typeface="Arial" panose="020B0604020202020204" pitchFamily="34" charset="0"/>
              <a:buChar char="•"/>
            </a:pPr>
            <a:r>
              <a:rPr lang="en-US" dirty="0"/>
              <a:t>Acknowledges diverse lived experience</a:t>
            </a:r>
          </a:p>
          <a:p>
            <a:pPr marL="285750" indent="-285750">
              <a:buFont typeface="Arial" panose="020B0604020202020204" pitchFamily="34" charset="0"/>
              <a:buChar char="•"/>
            </a:pPr>
            <a:r>
              <a:rPr lang="en-US" dirty="0"/>
              <a:t>Understands fear as a challenge</a:t>
            </a:r>
          </a:p>
          <a:p>
            <a:pPr marL="285750" indent="-285750">
              <a:buFont typeface="Arial" panose="020B0604020202020204" pitchFamily="34" charset="0"/>
              <a:buChar char="•"/>
            </a:pPr>
            <a:r>
              <a:rPr lang="en-US" dirty="0"/>
              <a:t>Invites critical/complex thinking</a:t>
            </a:r>
          </a:p>
          <a:p>
            <a:pPr marL="285750" indent="-285750">
              <a:buFont typeface="Arial" panose="020B0604020202020204" pitchFamily="34" charset="0"/>
              <a:buChar char="•"/>
            </a:pPr>
            <a:r>
              <a:rPr lang="en-US" dirty="0"/>
              <a:t>Demands clear intentions</a:t>
            </a:r>
          </a:p>
          <a:p>
            <a:pPr marL="285750" indent="-285750">
              <a:buFont typeface="Arial" panose="020B0604020202020204" pitchFamily="34" charset="0"/>
              <a:buChar char="•"/>
            </a:pPr>
            <a:r>
              <a:rPr lang="en-US" dirty="0"/>
              <a:t>Avoids reaction in favor of reflection</a:t>
            </a:r>
          </a:p>
        </p:txBody>
      </p:sp>
      <p:sp>
        <p:nvSpPr>
          <p:cNvPr id="7" name="Text Placeholder 6">
            <a:extLst>
              <a:ext uri="{FF2B5EF4-FFF2-40B4-BE49-F238E27FC236}">
                <a16:creationId xmlns:a16="http://schemas.microsoft.com/office/drawing/2014/main" id="{51DD596F-7FED-41B9-B0F9-EB8188147D57}"/>
              </a:ext>
            </a:extLst>
          </p:cNvPr>
          <p:cNvSpPr>
            <a:spLocks noGrp="1"/>
          </p:cNvSpPr>
          <p:nvPr>
            <p:ph type="body" sz="quarter" idx="21"/>
          </p:nvPr>
        </p:nvSpPr>
        <p:spPr/>
        <p:txBody>
          <a:bodyPr/>
          <a:lstStyle/>
          <a:p>
            <a:r>
              <a:rPr lang="en-US" dirty="0"/>
              <a:t>Brave space</a:t>
            </a:r>
          </a:p>
        </p:txBody>
      </p:sp>
      <p:sp>
        <p:nvSpPr>
          <p:cNvPr id="8" name="Title 7">
            <a:extLst>
              <a:ext uri="{FF2B5EF4-FFF2-40B4-BE49-F238E27FC236}">
                <a16:creationId xmlns:a16="http://schemas.microsoft.com/office/drawing/2014/main" id="{4599A00D-4FCE-D29C-7352-8E48D05BB319}"/>
              </a:ext>
            </a:extLst>
          </p:cNvPr>
          <p:cNvSpPr>
            <a:spLocks noGrp="1"/>
          </p:cNvSpPr>
          <p:nvPr>
            <p:ph type="title"/>
          </p:nvPr>
        </p:nvSpPr>
        <p:spPr/>
        <p:txBody>
          <a:bodyPr/>
          <a:lstStyle/>
          <a:p>
            <a:r>
              <a:rPr lang="en-US" dirty="0"/>
              <a:t>Shifting the Frame</a:t>
            </a:r>
          </a:p>
        </p:txBody>
      </p:sp>
      <p:sp>
        <p:nvSpPr>
          <p:cNvPr id="9" name="TextBox 8">
            <a:extLst>
              <a:ext uri="{FF2B5EF4-FFF2-40B4-BE49-F238E27FC236}">
                <a16:creationId xmlns:a16="http://schemas.microsoft.com/office/drawing/2014/main" id="{DD60E616-BA1A-9F77-4D89-BAE003C7CA78}"/>
              </a:ext>
            </a:extLst>
          </p:cNvPr>
          <p:cNvSpPr txBox="1"/>
          <p:nvPr/>
        </p:nvSpPr>
        <p:spPr>
          <a:xfrm>
            <a:off x="5788550" y="4276888"/>
            <a:ext cx="2683811" cy="307777"/>
          </a:xfrm>
          <a:prstGeom prst="rect">
            <a:avLst/>
          </a:prstGeom>
          <a:noFill/>
        </p:spPr>
        <p:txBody>
          <a:bodyPr wrap="square" lIns="0" tIns="0" rIns="0" bIns="0" rtlCol="0">
            <a:spAutoFit/>
          </a:bodyPr>
          <a:lstStyle/>
          <a:p>
            <a:pPr algn="r"/>
            <a:r>
              <a:rPr lang="en-US" sz="1000" dirty="0"/>
              <a:t>Brave space points adapted from </a:t>
            </a:r>
          </a:p>
          <a:p>
            <a:pPr algn="r"/>
            <a:r>
              <a:rPr lang="en-US" sz="1000" dirty="0"/>
              <a:t>Victoria D. Stubbs, LICSW, LCSW-C</a:t>
            </a:r>
          </a:p>
        </p:txBody>
      </p:sp>
    </p:spTree>
    <p:extLst>
      <p:ext uri="{BB962C8B-B14F-4D97-AF65-F5344CB8AC3E}">
        <p14:creationId xmlns:p14="http://schemas.microsoft.com/office/powerpoint/2010/main" val="23367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D9A20-5C0B-C8B2-78B5-D79841C8076D}"/>
              </a:ext>
            </a:extLst>
          </p:cNvPr>
          <p:cNvSpPr>
            <a:spLocks noGrp="1"/>
          </p:cNvSpPr>
          <p:nvPr>
            <p:ph type="dt" sz="half" idx="18"/>
          </p:nvPr>
        </p:nvSpPr>
        <p:spPr/>
        <p:txBody>
          <a:bodyPr/>
          <a:lstStyle/>
          <a:p>
            <a:fld id="{24D8B39A-01F2-FA4B-87F6-F02AC7945853}" type="datetime4">
              <a:rPr lang="en-US" smtClean="0"/>
              <a:t>January 17, 2023</a:t>
            </a:fld>
            <a:endParaRPr lang="en-US" dirty="0"/>
          </a:p>
        </p:txBody>
      </p:sp>
      <p:sp>
        <p:nvSpPr>
          <p:cNvPr id="3" name="Slide Number Placeholder 2">
            <a:extLst>
              <a:ext uri="{FF2B5EF4-FFF2-40B4-BE49-F238E27FC236}">
                <a16:creationId xmlns:a16="http://schemas.microsoft.com/office/drawing/2014/main" id="{48175FDF-1844-2A12-DA27-925250132240}"/>
              </a:ext>
            </a:extLst>
          </p:cNvPr>
          <p:cNvSpPr>
            <a:spLocks noGrp="1"/>
          </p:cNvSpPr>
          <p:nvPr>
            <p:ph type="sldNum" sz="quarter" idx="19"/>
          </p:nvPr>
        </p:nvSpPr>
        <p:spPr/>
        <p:txBody>
          <a:bodyPr/>
          <a:lstStyle/>
          <a:p>
            <a:fld id="{B6238B5B-F19C-E947-A0BC-87BD7983F871}" type="slidenum">
              <a:rPr lang="en-US" smtClean="0"/>
              <a:pPr/>
              <a:t>18</a:t>
            </a:fld>
            <a:endParaRPr lang="en-US" dirty="0"/>
          </a:p>
        </p:txBody>
      </p:sp>
      <p:sp>
        <p:nvSpPr>
          <p:cNvPr id="4" name="Text Placeholder 3">
            <a:extLst>
              <a:ext uri="{FF2B5EF4-FFF2-40B4-BE49-F238E27FC236}">
                <a16:creationId xmlns:a16="http://schemas.microsoft.com/office/drawing/2014/main" id="{0E153FE6-58F1-8B77-BEB0-A1D3FFB95C5D}"/>
              </a:ext>
            </a:extLst>
          </p:cNvPr>
          <p:cNvSpPr>
            <a:spLocks noGrp="1"/>
          </p:cNvSpPr>
          <p:nvPr>
            <p:ph type="body" sz="quarter" idx="21"/>
          </p:nvPr>
        </p:nvSpPr>
        <p:spPr>
          <a:xfrm>
            <a:off x="1142968" y="1163851"/>
            <a:ext cx="6735482" cy="2080570"/>
          </a:xfrm>
        </p:spPr>
        <p:txBody>
          <a:bodyPr/>
          <a:lstStyle/>
          <a:p>
            <a:r>
              <a:rPr lang="en-US" sz="3200" dirty="0"/>
              <a:t>I was prepared to use this time </a:t>
            </a:r>
          </a:p>
          <a:p>
            <a:r>
              <a:rPr lang="en-US" sz="3200" dirty="0"/>
              <a:t>to advocate for more “Brave Space” </a:t>
            </a:r>
          </a:p>
          <a:p>
            <a:r>
              <a:rPr lang="en-US" sz="3200" dirty="0"/>
              <a:t>awareness, but then I learned</a:t>
            </a:r>
          </a:p>
          <a:p>
            <a:r>
              <a:rPr lang="en-US" sz="3200" dirty="0"/>
              <a:t> something new along the way</a:t>
            </a:r>
          </a:p>
        </p:txBody>
      </p:sp>
    </p:spTree>
    <p:extLst>
      <p:ext uri="{BB962C8B-B14F-4D97-AF65-F5344CB8AC3E}">
        <p14:creationId xmlns:p14="http://schemas.microsoft.com/office/powerpoint/2010/main" val="344558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D6A9E-E10C-967D-2D5A-6F8E335A0383}"/>
              </a:ext>
            </a:extLst>
          </p:cNvPr>
          <p:cNvSpPr>
            <a:spLocks noGrp="1"/>
          </p:cNvSpPr>
          <p:nvPr>
            <p:ph type="dt" sz="half" idx="18"/>
          </p:nvPr>
        </p:nvSpPr>
        <p:spPr/>
        <p:txBody>
          <a:bodyPr/>
          <a:lstStyle/>
          <a:p>
            <a:fld id="{9FE47C0C-C9E7-AE4D-809E-5CBF13CABA9B}" type="datetime4">
              <a:rPr lang="en-US" smtClean="0"/>
              <a:t>January 17, 2023</a:t>
            </a:fld>
            <a:endParaRPr lang="en-US" dirty="0"/>
          </a:p>
        </p:txBody>
      </p:sp>
      <p:sp>
        <p:nvSpPr>
          <p:cNvPr id="3" name="Slide Number Placeholder 2">
            <a:extLst>
              <a:ext uri="{FF2B5EF4-FFF2-40B4-BE49-F238E27FC236}">
                <a16:creationId xmlns:a16="http://schemas.microsoft.com/office/drawing/2014/main" id="{8FBE8ED3-31B8-03DE-9D25-B720FEF7170B}"/>
              </a:ext>
            </a:extLst>
          </p:cNvPr>
          <p:cNvSpPr>
            <a:spLocks noGrp="1"/>
          </p:cNvSpPr>
          <p:nvPr>
            <p:ph type="sldNum" sz="quarter" idx="19"/>
          </p:nvPr>
        </p:nvSpPr>
        <p:spPr/>
        <p:txBody>
          <a:bodyPr/>
          <a:lstStyle/>
          <a:p>
            <a:fld id="{B6238B5B-F19C-E947-A0BC-87BD7983F871}" type="slidenum">
              <a:rPr lang="en-US" smtClean="0"/>
              <a:pPr/>
              <a:t>19</a:t>
            </a:fld>
            <a:endParaRPr lang="en-US" dirty="0"/>
          </a:p>
        </p:txBody>
      </p:sp>
      <p:sp>
        <p:nvSpPr>
          <p:cNvPr id="4" name="Text Placeholder 3">
            <a:extLst>
              <a:ext uri="{FF2B5EF4-FFF2-40B4-BE49-F238E27FC236}">
                <a16:creationId xmlns:a16="http://schemas.microsoft.com/office/drawing/2014/main" id="{4532F1B5-5F26-1DEC-AB4F-67BC975C6BBD}"/>
              </a:ext>
            </a:extLst>
          </p:cNvPr>
          <p:cNvSpPr>
            <a:spLocks noGrp="1"/>
          </p:cNvSpPr>
          <p:nvPr>
            <p:ph type="body" sz="quarter" idx="20"/>
          </p:nvPr>
        </p:nvSpPr>
        <p:spPr>
          <a:xfrm>
            <a:off x="640079" y="1554480"/>
            <a:ext cx="3840480" cy="1292662"/>
          </a:xfrm>
        </p:spPr>
        <p:txBody>
          <a:bodyPr/>
          <a:lstStyle/>
          <a:p>
            <a:r>
              <a:rPr lang="en-US" dirty="0"/>
              <a:t>When we look at these issues from the perspective of the most burdened, vulnerable, marginalized, or silenced members of our classrooms, here are some conclusions we can draw about the </a:t>
            </a:r>
            <a:r>
              <a:rPr lang="en-US" i="1" dirty="0"/>
              <a:t>experience of being in those spaces</a:t>
            </a:r>
            <a:r>
              <a:rPr lang="en-US" dirty="0"/>
              <a:t>.</a:t>
            </a:r>
          </a:p>
        </p:txBody>
      </p:sp>
      <p:sp>
        <p:nvSpPr>
          <p:cNvPr id="5" name="Text Placeholder 4">
            <a:extLst>
              <a:ext uri="{FF2B5EF4-FFF2-40B4-BE49-F238E27FC236}">
                <a16:creationId xmlns:a16="http://schemas.microsoft.com/office/drawing/2014/main" id="{05E03C44-5DAD-CC39-0967-61B92F7D7A2A}"/>
              </a:ext>
            </a:extLst>
          </p:cNvPr>
          <p:cNvSpPr>
            <a:spLocks noGrp="1"/>
          </p:cNvSpPr>
          <p:nvPr>
            <p:ph type="body" sz="quarter" idx="21"/>
          </p:nvPr>
        </p:nvSpPr>
        <p:spPr/>
        <p:txBody>
          <a:bodyPr/>
          <a:lstStyle/>
          <a:p>
            <a:r>
              <a:rPr lang="en-US" dirty="0"/>
              <a:t>New frames for inclusion</a:t>
            </a:r>
          </a:p>
        </p:txBody>
      </p:sp>
      <p:pic>
        <p:nvPicPr>
          <p:cNvPr id="9" name="Picture Placeholder 8">
            <a:extLst>
              <a:ext uri="{FF2B5EF4-FFF2-40B4-BE49-F238E27FC236}">
                <a16:creationId xmlns:a16="http://schemas.microsoft.com/office/drawing/2014/main" id="{E0B6D597-1203-1BB5-A1E4-536BF337ABB8}"/>
              </a:ext>
            </a:extLst>
          </p:cNvPr>
          <p:cNvPicPr>
            <a:picLocks noGrp="1" noChangeAspect="1"/>
          </p:cNvPicPr>
          <p:nvPr>
            <p:ph type="pic" sz="quarter" idx="22"/>
          </p:nvPr>
        </p:nvPicPr>
        <p:blipFill rotWithShape="1">
          <a:blip r:embed="rId2"/>
          <a:srcRect t="3652" b="3652"/>
          <a:stretch/>
        </p:blipFill>
        <p:spPr/>
      </p:pic>
      <p:sp>
        <p:nvSpPr>
          <p:cNvPr id="7" name="Title 6">
            <a:extLst>
              <a:ext uri="{FF2B5EF4-FFF2-40B4-BE49-F238E27FC236}">
                <a16:creationId xmlns:a16="http://schemas.microsoft.com/office/drawing/2014/main" id="{B4BE2B98-18C0-530C-3BBF-90B895966363}"/>
              </a:ext>
            </a:extLst>
          </p:cNvPr>
          <p:cNvSpPr>
            <a:spLocks noGrp="1"/>
          </p:cNvSpPr>
          <p:nvPr>
            <p:ph type="title"/>
          </p:nvPr>
        </p:nvSpPr>
        <p:spPr/>
        <p:txBody>
          <a:bodyPr/>
          <a:lstStyle/>
          <a:p>
            <a:r>
              <a:rPr lang="en-US" dirty="0"/>
              <a:t>Where Safe and Brave Spaces Fall Short</a:t>
            </a:r>
          </a:p>
        </p:txBody>
      </p:sp>
    </p:spTree>
    <p:extLst>
      <p:ext uri="{BB962C8B-B14F-4D97-AF65-F5344CB8AC3E}">
        <p14:creationId xmlns:p14="http://schemas.microsoft.com/office/powerpoint/2010/main" val="12261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622BB5-5763-CCDC-4D43-6CAD5300E93F}"/>
              </a:ext>
            </a:extLst>
          </p:cNvPr>
          <p:cNvSpPr>
            <a:spLocks noGrp="1"/>
          </p:cNvSpPr>
          <p:nvPr>
            <p:ph type="body" sz="quarter" idx="13"/>
          </p:nvPr>
        </p:nvSpPr>
        <p:spPr>
          <a:xfrm>
            <a:off x="1097280" y="1075816"/>
            <a:ext cx="6858000" cy="430887"/>
          </a:xfrm>
        </p:spPr>
        <p:txBody>
          <a:bodyPr/>
          <a:lstStyle/>
          <a:p>
            <a:r>
              <a:rPr lang="en-US" dirty="0"/>
              <a:t>Goal: to develop an awareness of classroom management techniques in the context of group dynamics, while exploring tools to help bring students together.</a:t>
            </a:r>
          </a:p>
        </p:txBody>
      </p:sp>
      <p:sp>
        <p:nvSpPr>
          <p:cNvPr id="4" name="Date Placeholder 3">
            <a:extLst>
              <a:ext uri="{FF2B5EF4-FFF2-40B4-BE49-F238E27FC236}">
                <a16:creationId xmlns:a16="http://schemas.microsoft.com/office/drawing/2014/main" id="{3B8AEFBB-1943-BA9B-2157-747CDAE94F2A}"/>
              </a:ext>
            </a:extLst>
          </p:cNvPr>
          <p:cNvSpPr>
            <a:spLocks noGrp="1"/>
          </p:cNvSpPr>
          <p:nvPr>
            <p:ph type="dt" sz="half" idx="18"/>
          </p:nvPr>
        </p:nvSpPr>
        <p:spPr/>
        <p:txBody>
          <a:bodyPr/>
          <a:lstStyle/>
          <a:p>
            <a:fld id="{F7BF61F8-88B3-FE4F-8169-B5261E98FF9B}" type="datetime4">
              <a:rPr lang="en-US" smtClean="0"/>
              <a:t>January 19, 2023</a:t>
            </a:fld>
            <a:endParaRPr lang="en-US" dirty="0"/>
          </a:p>
        </p:txBody>
      </p:sp>
      <p:sp>
        <p:nvSpPr>
          <p:cNvPr id="5" name="Slide Number Placeholder 4">
            <a:extLst>
              <a:ext uri="{FF2B5EF4-FFF2-40B4-BE49-F238E27FC236}">
                <a16:creationId xmlns:a16="http://schemas.microsoft.com/office/drawing/2014/main" id="{F3BA52B5-51E3-331E-EA57-14D9DBEFD3CD}"/>
              </a:ext>
            </a:extLst>
          </p:cNvPr>
          <p:cNvSpPr>
            <a:spLocks noGrp="1"/>
          </p:cNvSpPr>
          <p:nvPr>
            <p:ph type="sldNum" sz="quarter" idx="19"/>
          </p:nvPr>
        </p:nvSpPr>
        <p:spPr/>
        <p:txBody>
          <a:bodyPr/>
          <a:lstStyle/>
          <a:p>
            <a:fld id="{B6238B5B-F19C-E947-A0BC-87BD7983F871}" type="slidenum">
              <a:rPr lang="en-US" smtClean="0"/>
              <a:pPr/>
              <a:t>2</a:t>
            </a:fld>
            <a:endParaRPr lang="en-US" dirty="0"/>
          </a:p>
        </p:txBody>
      </p:sp>
      <p:sp>
        <p:nvSpPr>
          <p:cNvPr id="6" name="Title 5">
            <a:extLst>
              <a:ext uri="{FF2B5EF4-FFF2-40B4-BE49-F238E27FC236}">
                <a16:creationId xmlns:a16="http://schemas.microsoft.com/office/drawing/2014/main" id="{B84AF7D5-A675-4343-D745-FC08C7970950}"/>
              </a:ext>
            </a:extLst>
          </p:cNvPr>
          <p:cNvSpPr>
            <a:spLocks noGrp="1"/>
          </p:cNvSpPr>
          <p:nvPr>
            <p:ph type="title"/>
          </p:nvPr>
        </p:nvSpPr>
        <p:spPr/>
        <p:txBody>
          <a:bodyPr/>
          <a:lstStyle/>
          <a:p>
            <a:r>
              <a:rPr lang="en-US" dirty="0"/>
              <a:t>Agenda &amp; Session Goals</a:t>
            </a:r>
          </a:p>
        </p:txBody>
      </p:sp>
      <p:sp>
        <p:nvSpPr>
          <p:cNvPr id="7" name="Text Placeholder 6">
            <a:extLst>
              <a:ext uri="{FF2B5EF4-FFF2-40B4-BE49-F238E27FC236}">
                <a16:creationId xmlns:a16="http://schemas.microsoft.com/office/drawing/2014/main" id="{A79683B5-F3AC-0A42-4486-E2B9F448E5A1}"/>
              </a:ext>
            </a:extLst>
          </p:cNvPr>
          <p:cNvSpPr>
            <a:spLocks noGrp="1"/>
          </p:cNvSpPr>
          <p:nvPr>
            <p:ph type="body" sz="quarter" idx="21"/>
          </p:nvPr>
        </p:nvSpPr>
        <p:spPr>
          <a:xfrm>
            <a:off x="1097281" y="1825139"/>
            <a:ext cx="6858000" cy="2166747"/>
          </a:xfrm>
        </p:spPr>
        <p:txBody>
          <a:bodyPr/>
          <a:lstStyle/>
          <a:p>
            <a:pPr marL="285750" indent="-285750">
              <a:buFont typeface="Arial" panose="020B0604020202020204" pitchFamily="34" charset="0"/>
              <a:buChar char="•"/>
            </a:pPr>
            <a:r>
              <a:rPr lang="en-US" dirty="0"/>
              <a:t>Introductions (prior to presentation)</a:t>
            </a:r>
          </a:p>
          <a:p>
            <a:pPr marL="285750" indent="-285750">
              <a:buFont typeface="Arial" panose="020B0604020202020204" pitchFamily="34" charset="0"/>
              <a:buChar char="•"/>
            </a:pPr>
            <a:r>
              <a:rPr lang="en-US" dirty="0"/>
              <a:t>What do we mean by “safe space”?</a:t>
            </a:r>
          </a:p>
          <a:p>
            <a:pPr marL="285750" indent="-285750">
              <a:buFont typeface="Arial" panose="020B0604020202020204" pitchFamily="34" charset="0"/>
              <a:buChar char="•"/>
            </a:pPr>
            <a:r>
              <a:rPr lang="en-US" dirty="0"/>
              <a:t>Theory of group formation</a:t>
            </a:r>
          </a:p>
          <a:p>
            <a:pPr marL="285750" indent="-285750">
              <a:buFont typeface="Arial" panose="020B0604020202020204" pitchFamily="34" charset="0"/>
              <a:buChar char="•"/>
            </a:pPr>
            <a:r>
              <a:rPr lang="en-US" dirty="0"/>
              <a:t>Alternatives to “safe space” guarantees</a:t>
            </a:r>
          </a:p>
          <a:p>
            <a:pPr marL="285750" indent="-285750">
              <a:buFont typeface="Arial" panose="020B0604020202020204" pitchFamily="34" charset="0"/>
              <a:buChar char="•"/>
            </a:pPr>
            <a:r>
              <a:rPr lang="en-US" dirty="0"/>
              <a:t>Toolkit presented by Martín Hernández, Senior Program Associate, Los Angeles County Department of Arts and Culture</a:t>
            </a:r>
          </a:p>
          <a:p>
            <a:pPr marL="285750" indent="-285750">
              <a:buFont typeface="Arial" panose="020B0604020202020204" pitchFamily="34" charset="0"/>
              <a:buChar char="•"/>
            </a:pPr>
            <a:r>
              <a:rPr lang="en-US" dirty="0"/>
              <a:t>Q&amp;A</a:t>
            </a:r>
          </a:p>
          <a:p>
            <a:endParaRPr lang="en-US" dirty="0"/>
          </a:p>
        </p:txBody>
      </p:sp>
    </p:spTree>
    <p:extLst>
      <p:ext uri="{BB962C8B-B14F-4D97-AF65-F5344CB8AC3E}">
        <p14:creationId xmlns:p14="http://schemas.microsoft.com/office/powerpoint/2010/main" val="409506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55411-DE25-A1BA-E99E-565060BBA853}"/>
              </a:ext>
            </a:extLst>
          </p:cNvPr>
          <p:cNvSpPr>
            <a:spLocks noGrp="1"/>
          </p:cNvSpPr>
          <p:nvPr>
            <p:ph type="dt" sz="half" idx="18"/>
          </p:nvPr>
        </p:nvSpPr>
        <p:spPr/>
        <p:txBody>
          <a:bodyPr/>
          <a:lstStyle/>
          <a:p>
            <a:fld id="{11D0AFF7-781E-9C49-9DD3-A4DFB4A9395B}" type="datetime4">
              <a:rPr lang="en-US" smtClean="0"/>
              <a:t>January 17, 2023</a:t>
            </a:fld>
            <a:endParaRPr lang="en-US" dirty="0"/>
          </a:p>
        </p:txBody>
      </p:sp>
      <p:sp>
        <p:nvSpPr>
          <p:cNvPr id="3" name="Slide Number Placeholder 2">
            <a:extLst>
              <a:ext uri="{FF2B5EF4-FFF2-40B4-BE49-F238E27FC236}">
                <a16:creationId xmlns:a16="http://schemas.microsoft.com/office/drawing/2014/main" id="{3CB31022-636F-A949-6D67-9195757C84B0}"/>
              </a:ext>
            </a:extLst>
          </p:cNvPr>
          <p:cNvSpPr>
            <a:spLocks noGrp="1"/>
          </p:cNvSpPr>
          <p:nvPr>
            <p:ph type="sldNum" sz="quarter" idx="19"/>
          </p:nvPr>
        </p:nvSpPr>
        <p:spPr/>
        <p:txBody>
          <a:bodyPr/>
          <a:lstStyle/>
          <a:p>
            <a:fld id="{B6238B5B-F19C-E947-A0BC-87BD7983F871}" type="slidenum">
              <a:rPr lang="en-US" smtClean="0"/>
              <a:pPr/>
              <a:t>20</a:t>
            </a:fld>
            <a:endParaRPr lang="en-US" dirty="0"/>
          </a:p>
        </p:txBody>
      </p:sp>
      <p:sp>
        <p:nvSpPr>
          <p:cNvPr id="4" name="Text Placeholder 3">
            <a:extLst>
              <a:ext uri="{FF2B5EF4-FFF2-40B4-BE49-F238E27FC236}">
                <a16:creationId xmlns:a16="http://schemas.microsoft.com/office/drawing/2014/main" id="{9F7C757B-7482-8680-CFE4-B1A7C7D3009F}"/>
              </a:ext>
            </a:extLst>
          </p:cNvPr>
          <p:cNvSpPr>
            <a:spLocks noGrp="1"/>
          </p:cNvSpPr>
          <p:nvPr>
            <p:ph type="body" sz="quarter" idx="20"/>
          </p:nvPr>
        </p:nvSpPr>
        <p:spPr>
          <a:xfrm>
            <a:off x="3760967" y="1554480"/>
            <a:ext cx="4651511" cy="1928733"/>
          </a:xfrm>
        </p:spPr>
        <p:txBody>
          <a:bodyPr/>
          <a:lstStyle/>
          <a:p>
            <a:r>
              <a:rPr lang="en-US" dirty="0"/>
              <a:t>Within the framing of an Accountable Space, we see greater emphasis placed on clear, shared guidelines.</a:t>
            </a:r>
          </a:p>
          <a:p>
            <a:r>
              <a:rPr lang="en-US" dirty="0"/>
              <a:t>Invites all community members to listen and reflect on behaviors that marginalize others, even unintentionally so.</a:t>
            </a:r>
          </a:p>
          <a:p>
            <a:r>
              <a:rPr lang="en-US" dirty="0"/>
              <a:t>These spaces help train thinking around inclusion and equity so that these habits can extend beyond the space and into daily life.</a:t>
            </a:r>
          </a:p>
        </p:txBody>
      </p:sp>
      <p:pic>
        <p:nvPicPr>
          <p:cNvPr id="9" name="Picture Placeholder 8">
            <a:extLst>
              <a:ext uri="{FF2B5EF4-FFF2-40B4-BE49-F238E27FC236}">
                <a16:creationId xmlns:a16="http://schemas.microsoft.com/office/drawing/2014/main" id="{CA012ED8-B387-EB87-368A-C471934BE75D}"/>
              </a:ext>
            </a:extLst>
          </p:cNvPr>
          <p:cNvPicPr>
            <a:picLocks noGrp="1" noChangeAspect="1"/>
          </p:cNvPicPr>
          <p:nvPr>
            <p:ph type="pic" sz="quarter" idx="22"/>
          </p:nvPr>
        </p:nvPicPr>
        <p:blipFill rotWithShape="1">
          <a:blip r:embed="rId2"/>
          <a:stretch/>
        </p:blipFill>
        <p:spPr>
          <a:xfrm>
            <a:off x="731522" y="882595"/>
            <a:ext cx="1964656" cy="3617843"/>
          </a:xfrm>
          <a:prstGeom prst="rect">
            <a:avLst/>
          </a:prstGeom>
        </p:spPr>
      </p:pic>
      <p:sp>
        <p:nvSpPr>
          <p:cNvPr id="7" name="Title 6">
            <a:extLst>
              <a:ext uri="{FF2B5EF4-FFF2-40B4-BE49-F238E27FC236}">
                <a16:creationId xmlns:a16="http://schemas.microsoft.com/office/drawing/2014/main" id="{D3F25A4F-7CF1-F376-6708-D01A2E22B102}"/>
              </a:ext>
            </a:extLst>
          </p:cNvPr>
          <p:cNvSpPr>
            <a:spLocks noGrp="1"/>
          </p:cNvSpPr>
          <p:nvPr>
            <p:ph type="title"/>
          </p:nvPr>
        </p:nvSpPr>
        <p:spPr/>
        <p:txBody>
          <a:bodyPr/>
          <a:lstStyle/>
          <a:p>
            <a:r>
              <a:rPr lang="en-US" dirty="0"/>
              <a:t>What is an Accountable Space?</a:t>
            </a:r>
          </a:p>
        </p:txBody>
      </p:sp>
      <p:sp>
        <p:nvSpPr>
          <p:cNvPr id="10" name="TextBox 9">
            <a:extLst>
              <a:ext uri="{FF2B5EF4-FFF2-40B4-BE49-F238E27FC236}">
                <a16:creationId xmlns:a16="http://schemas.microsoft.com/office/drawing/2014/main" id="{8DB26EC0-46D4-FB76-8284-3782A3A36C3F}"/>
              </a:ext>
            </a:extLst>
          </p:cNvPr>
          <p:cNvSpPr txBox="1"/>
          <p:nvPr/>
        </p:nvSpPr>
        <p:spPr>
          <a:xfrm>
            <a:off x="4991671" y="4150581"/>
            <a:ext cx="3420808" cy="153888"/>
          </a:xfrm>
          <a:prstGeom prst="rect">
            <a:avLst/>
          </a:prstGeom>
          <a:noFill/>
        </p:spPr>
        <p:txBody>
          <a:bodyPr wrap="none" lIns="0" tIns="0" rIns="0" bIns="0" rtlCol="0">
            <a:spAutoFit/>
          </a:bodyPr>
          <a:lstStyle/>
          <a:p>
            <a:pPr algn="r"/>
            <a:r>
              <a:rPr lang="en-US" sz="1000" dirty="0"/>
              <a:t>Accountable space information adapted from Elise </a:t>
            </a:r>
            <a:r>
              <a:rPr lang="en-US" sz="1000" dirty="0" err="1"/>
              <a:t>Ahenkora</a:t>
            </a:r>
            <a:endParaRPr lang="en-US" sz="1000" dirty="0"/>
          </a:p>
        </p:txBody>
      </p:sp>
    </p:spTree>
    <p:extLst>
      <p:ext uri="{BB962C8B-B14F-4D97-AF65-F5344CB8AC3E}">
        <p14:creationId xmlns:p14="http://schemas.microsoft.com/office/powerpoint/2010/main" val="16533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C8892-77FA-A9EC-1BA6-E83DD0A3A166}"/>
              </a:ext>
            </a:extLst>
          </p:cNvPr>
          <p:cNvSpPr>
            <a:spLocks noGrp="1"/>
          </p:cNvSpPr>
          <p:nvPr>
            <p:ph type="dt" sz="half" idx="18"/>
          </p:nvPr>
        </p:nvSpPr>
        <p:spPr/>
        <p:txBody>
          <a:bodyPr/>
          <a:lstStyle/>
          <a:p>
            <a:fld id="{9FE47C0C-C9E7-AE4D-809E-5CBF13CABA9B}" type="datetime4">
              <a:rPr lang="en-US" smtClean="0"/>
              <a:t>January 17, 2023</a:t>
            </a:fld>
            <a:endParaRPr lang="en-US" dirty="0"/>
          </a:p>
        </p:txBody>
      </p:sp>
      <p:sp>
        <p:nvSpPr>
          <p:cNvPr id="3" name="Slide Number Placeholder 2">
            <a:extLst>
              <a:ext uri="{FF2B5EF4-FFF2-40B4-BE49-F238E27FC236}">
                <a16:creationId xmlns:a16="http://schemas.microsoft.com/office/drawing/2014/main" id="{6D7721F8-5F40-33AB-AE75-2514AC7E16C0}"/>
              </a:ext>
            </a:extLst>
          </p:cNvPr>
          <p:cNvSpPr>
            <a:spLocks noGrp="1"/>
          </p:cNvSpPr>
          <p:nvPr>
            <p:ph type="sldNum" sz="quarter" idx="19"/>
          </p:nvPr>
        </p:nvSpPr>
        <p:spPr/>
        <p:txBody>
          <a:bodyPr/>
          <a:lstStyle/>
          <a:p>
            <a:fld id="{B6238B5B-F19C-E947-A0BC-87BD7983F871}" type="slidenum">
              <a:rPr lang="en-US" smtClean="0"/>
              <a:pPr/>
              <a:t>21</a:t>
            </a:fld>
            <a:endParaRPr lang="en-US" dirty="0"/>
          </a:p>
        </p:txBody>
      </p:sp>
      <p:sp>
        <p:nvSpPr>
          <p:cNvPr id="4" name="Text Placeholder 3">
            <a:extLst>
              <a:ext uri="{FF2B5EF4-FFF2-40B4-BE49-F238E27FC236}">
                <a16:creationId xmlns:a16="http://schemas.microsoft.com/office/drawing/2014/main" id="{5D3F60BC-9C8A-9B9E-96C9-67AAC3CF1988}"/>
              </a:ext>
            </a:extLst>
          </p:cNvPr>
          <p:cNvSpPr>
            <a:spLocks noGrp="1"/>
          </p:cNvSpPr>
          <p:nvPr>
            <p:ph type="body" sz="quarter" idx="20"/>
          </p:nvPr>
        </p:nvSpPr>
        <p:spPr>
          <a:xfrm>
            <a:off x="4572000" y="3205030"/>
            <a:ext cx="3840480" cy="748923"/>
          </a:xfrm>
        </p:spPr>
        <p:txBody>
          <a:bodyPr/>
          <a:lstStyle/>
          <a:p>
            <a:r>
              <a:rPr lang="en-US" dirty="0">
                <a:latin typeface="+mn-lt"/>
              </a:rPr>
              <a:t>“</a:t>
            </a:r>
            <a:r>
              <a:rPr lang="en-US" i="0" dirty="0">
                <a:solidFill>
                  <a:srgbClr val="5F6368"/>
                </a:solidFill>
                <a:effectLst/>
                <a:latin typeface="+mn-lt"/>
              </a:rPr>
              <a:t>We judge ourselves by our intentions</a:t>
            </a:r>
            <a:r>
              <a:rPr lang="en-US" i="0" dirty="0">
                <a:solidFill>
                  <a:srgbClr val="4D5156"/>
                </a:solidFill>
                <a:effectLst/>
                <a:latin typeface="+mn-lt"/>
              </a:rPr>
              <a:t> </a:t>
            </a:r>
            <a:r>
              <a:rPr lang="en-US" b="0" i="0" dirty="0">
                <a:solidFill>
                  <a:srgbClr val="4D5156"/>
                </a:solidFill>
                <a:effectLst/>
                <a:latin typeface="+mn-lt"/>
              </a:rPr>
              <a:t>and others by their actions.” </a:t>
            </a:r>
          </a:p>
          <a:p>
            <a:r>
              <a:rPr lang="en-US" dirty="0">
                <a:solidFill>
                  <a:srgbClr val="4D5156"/>
                </a:solidFill>
                <a:latin typeface="+mn-lt"/>
              </a:rPr>
              <a:t>			</a:t>
            </a:r>
            <a:r>
              <a:rPr lang="en-US" b="0" i="0" dirty="0">
                <a:solidFill>
                  <a:srgbClr val="4D5156"/>
                </a:solidFill>
                <a:effectLst/>
                <a:latin typeface="+mn-lt"/>
              </a:rPr>
              <a:t>–Stephen Covey</a:t>
            </a:r>
            <a:endParaRPr lang="en-US" dirty="0">
              <a:latin typeface="+mn-lt"/>
            </a:endParaRPr>
          </a:p>
        </p:txBody>
      </p:sp>
      <p:pic>
        <p:nvPicPr>
          <p:cNvPr id="9" name="Picture Placeholder 8">
            <a:extLst>
              <a:ext uri="{FF2B5EF4-FFF2-40B4-BE49-F238E27FC236}">
                <a16:creationId xmlns:a16="http://schemas.microsoft.com/office/drawing/2014/main" id="{B7F1F856-E4D2-8446-4533-81130BFDA062}"/>
              </a:ext>
            </a:extLst>
          </p:cNvPr>
          <p:cNvPicPr>
            <a:picLocks noGrp="1" noChangeAspect="1"/>
          </p:cNvPicPr>
          <p:nvPr>
            <p:ph type="pic" sz="quarter" idx="22"/>
          </p:nvPr>
        </p:nvPicPr>
        <p:blipFill rotWithShape="1">
          <a:blip r:embed="rId2"/>
          <a:stretch/>
        </p:blipFill>
        <p:spPr>
          <a:xfrm>
            <a:off x="582527" y="1470490"/>
            <a:ext cx="6087325" cy="1219370"/>
          </a:xfrm>
          <a:prstGeom prst="rect">
            <a:avLst/>
          </a:prstGeom>
        </p:spPr>
      </p:pic>
      <p:sp>
        <p:nvSpPr>
          <p:cNvPr id="7" name="Title 6">
            <a:extLst>
              <a:ext uri="{FF2B5EF4-FFF2-40B4-BE49-F238E27FC236}">
                <a16:creationId xmlns:a16="http://schemas.microsoft.com/office/drawing/2014/main" id="{8E29563B-D0D8-F1E3-67DB-A731E03CDF76}"/>
              </a:ext>
            </a:extLst>
          </p:cNvPr>
          <p:cNvSpPr>
            <a:spLocks noGrp="1"/>
          </p:cNvSpPr>
          <p:nvPr>
            <p:ph type="title"/>
          </p:nvPr>
        </p:nvSpPr>
        <p:spPr/>
        <p:txBody>
          <a:bodyPr/>
          <a:lstStyle/>
          <a:p>
            <a:r>
              <a:rPr lang="en-US" dirty="0"/>
              <a:t>The Gulf between Intention and Impact</a:t>
            </a:r>
          </a:p>
        </p:txBody>
      </p:sp>
      <p:sp>
        <p:nvSpPr>
          <p:cNvPr id="10" name="TextBox 9">
            <a:extLst>
              <a:ext uri="{FF2B5EF4-FFF2-40B4-BE49-F238E27FC236}">
                <a16:creationId xmlns:a16="http://schemas.microsoft.com/office/drawing/2014/main" id="{9B95BF09-5731-E4DB-4420-1A12FD942568}"/>
              </a:ext>
            </a:extLst>
          </p:cNvPr>
          <p:cNvSpPr txBox="1"/>
          <p:nvPr/>
        </p:nvSpPr>
        <p:spPr>
          <a:xfrm>
            <a:off x="5844208" y="2446600"/>
            <a:ext cx="1112484" cy="153888"/>
          </a:xfrm>
          <a:prstGeom prst="rect">
            <a:avLst/>
          </a:prstGeom>
          <a:noFill/>
        </p:spPr>
        <p:txBody>
          <a:bodyPr wrap="none" lIns="0" tIns="0" rIns="0" bIns="0" rtlCol="0">
            <a:spAutoFit/>
          </a:bodyPr>
          <a:lstStyle/>
          <a:p>
            <a:pPr algn="l"/>
            <a:r>
              <a:rPr lang="en-US" sz="1000" dirty="0"/>
              <a:t>Source: Coach Hub</a:t>
            </a:r>
          </a:p>
        </p:txBody>
      </p:sp>
    </p:spTree>
    <p:extLst>
      <p:ext uri="{BB962C8B-B14F-4D97-AF65-F5344CB8AC3E}">
        <p14:creationId xmlns:p14="http://schemas.microsoft.com/office/powerpoint/2010/main" val="3863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84AAB9-57D0-9812-8747-A545FAF11B75}"/>
              </a:ext>
            </a:extLst>
          </p:cNvPr>
          <p:cNvSpPr>
            <a:spLocks noGrp="1"/>
          </p:cNvSpPr>
          <p:nvPr>
            <p:ph type="body" sz="quarter" idx="13"/>
          </p:nvPr>
        </p:nvSpPr>
        <p:spPr>
          <a:xfrm>
            <a:off x="731520" y="1554480"/>
            <a:ext cx="3383280" cy="1179810"/>
          </a:xfrm>
        </p:spPr>
        <p:txBody>
          <a:bodyPr/>
          <a:lstStyle/>
          <a:p>
            <a:r>
              <a:rPr lang="en-US" dirty="0"/>
              <a:t>Reminding members of a group to assume good intent from each other is one way to diffuse conflict effectively.</a:t>
            </a:r>
          </a:p>
          <a:p>
            <a:r>
              <a:rPr lang="en-US" dirty="0"/>
              <a:t>This can inform how conflict is introduced to the group in preparation for resolution.</a:t>
            </a:r>
          </a:p>
        </p:txBody>
      </p:sp>
      <p:sp>
        <p:nvSpPr>
          <p:cNvPr id="3" name="Text Placeholder 2">
            <a:extLst>
              <a:ext uri="{FF2B5EF4-FFF2-40B4-BE49-F238E27FC236}">
                <a16:creationId xmlns:a16="http://schemas.microsoft.com/office/drawing/2014/main" id="{341015F0-4653-5601-DF5E-AC8C65E19697}"/>
              </a:ext>
            </a:extLst>
          </p:cNvPr>
          <p:cNvSpPr>
            <a:spLocks noGrp="1"/>
          </p:cNvSpPr>
          <p:nvPr>
            <p:ph type="body" sz="quarter" idx="15"/>
          </p:nvPr>
        </p:nvSpPr>
        <p:spPr>
          <a:xfrm>
            <a:off x="731520" y="1188720"/>
            <a:ext cx="3383280" cy="215444"/>
          </a:xfrm>
        </p:spPr>
        <p:txBody>
          <a:bodyPr/>
          <a:lstStyle/>
          <a:p>
            <a:r>
              <a:rPr lang="en-US" dirty="0"/>
              <a:t>Assume good intent</a:t>
            </a:r>
          </a:p>
        </p:txBody>
      </p:sp>
      <p:sp>
        <p:nvSpPr>
          <p:cNvPr id="4" name="Date Placeholder 3">
            <a:extLst>
              <a:ext uri="{FF2B5EF4-FFF2-40B4-BE49-F238E27FC236}">
                <a16:creationId xmlns:a16="http://schemas.microsoft.com/office/drawing/2014/main" id="{BC5A9768-C597-16C3-4EC1-3CFA5FAB642A}"/>
              </a:ext>
            </a:extLst>
          </p:cNvPr>
          <p:cNvSpPr>
            <a:spLocks noGrp="1"/>
          </p:cNvSpPr>
          <p:nvPr>
            <p:ph type="dt" sz="half" idx="18"/>
          </p:nvPr>
        </p:nvSpPr>
        <p:spPr/>
        <p:txBody>
          <a:bodyPr/>
          <a:lstStyle/>
          <a:p>
            <a:fld id="{2E97A3B5-6613-4F46-BF76-6FADC2B102EA}" type="datetime4">
              <a:rPr lang="en-US" smtClean="0"/>
              <a:t>January 19, 2023</a:t>
            </a:fld>
            <a:endParaRPr lang="en-US" dirty="0"/>
          </a:p>
        </p:txBody>
      </p:sp>
      <p:sp>
        <p:nvSpPr>
          <p:cNvPr id="5" name="Slide Number Placeholder 4">
            <a:extLst>
              <a:ext uri="{FF2B5EF4-FFF2-40B4-BE49-F238E27FC236}">
                <a16:creationId xmlns:a16="http://schemas.microsoft.com/office/drawing/2014/main" id="{407DEF8B-4137-6C45-4E50-EC68714458B3}"/>
              </a:ext>
            </a:extLst>
          </p:cNvPr>
          <p:cNvSpPr>
            <a:spLocks noGrp="1"/>
          </p:cNvSpPr>
          <p:nvPr>
            <p:ph type="sldNum" sz="quarter" idx="19"/>
          </p:nvPr>
        </p:nvSpPr>
        <p:spPr/>
        <p:txBody>
          <a:bodyPr/>
          <a:lstStyle/>
          <a:p>
            <a:fld id="{B6238B5B-F19C-E947-A0BC-87BD7983F871}" type="slidenum">
              <a:rPr lang="en-US" smtClean="0"/>
              <a:pPr/>
              <a:t>22</a:t>
            </a:fld>
            <a:endParaRPr lang="en-US" dirty="0"/>
          </a:p>
        </p:txBody>
      </p:sp>
      <p:sp>
        <p:nvSpPr>
          <p:cNvPr id="6" name="Text Placeholder 5">
            <a:extLst>
              <a:ext uri="{FF2B5EF4-FFF2-40B4-BE49-F238E27FC236}">
                <a16:creationId xmlns:a16="http://schemas.microsoft.com/office/drawing/2014/main" id="{2A139F31-602B-52C5-51C8-FA2B63BD1A3D}"/>
              </a:ext>
            </a:extLst>
          </p:cNvPr>
          <p:cNvSpPr>
            <a:spLocks noGrp="1"/>
          </p:cNvSpPr>
          <p:nvPr>
            <p:ph type="body" sz="quarter" idx="20"/>
          </p:nvPr>
        </p:nvSpPr>
        <p:spPr>
          <a:xfrm>
            <a:off x="5029200" y="1554480"/>
            <a:ext cx="3383280" cy="1179810"/>
          </a:xfrm>
        </p:spPr>
        <p:txBody>
          <a:bodyPr/>
          <a:lstStyle/>
          <a:p>
            <a:pPr algn="r"/>
            <a:r>
              <a:rPr lang="en-US" dirty="0"/>
              <a:t>Setting the standard that all group members acknowledge their impact (often in the form of an apology) is the most critical form of accountability.</a:t>
            </a:r>
          </a:p>
          <a:p>
            <a:endParaRPr lang="en-US" dirty="0"/>
          </a:p>
        </p:txBody>
      </p:sp>
      <p:sp>
        <p:nvSpPr>
          <p:cNvPr id="7" name="Text Placeholder 6">
            <a:extLst>
              <a:ext uri="{FF2B5EF4-FFF2-40B4-BE49-F238E27FC236}">
                <a16:creationId xmlns:a16="http://schemas.microsoft.com/office/drawing/2014/main" id="{15779DC9-4EDC-2097-C429-7E518988A5D1}"/>
              </a:ext>
            </a:extLst>
          </p:cNvPr>
          <p:cNvSpPr>
            <a:spLocks noGrp="1"/>
          </p:cNvSpPr>
          <p:nvPr>
            <p:ph type="body" sz="quarter" idx="21"/>
          </p:nvPr>
        </p:nvSpPr>
        <p:spPr/>
        <p:txBody>
          <a:bodyPr/>
          <a:lstStyle/>
          <a:p>
            <a:pPr algn="r"/>
            <a:r>
              <a:rPr lang="en-US" dirty="0"/>
              <a:t>Acknowledge impact</a:t>
            </a:r>
          </a:p>
        </p:txBody>
      </p:sp>
      <p:sp>
        <p:nvSpPr>
          <p:cNvPr id="8" name="Title 7">
            <a:extLst>
              <a:ext uri="{FF2B5EF4-FFF2-40B4-BE49-F238E27FC236}">
                <a16:creationId xmlns:a16="http://schemas.microsoft.com/office/drawing/2014/main" id="{9938CAEB-31FE-CDCE-12DD-EE5335FF9433}"/>
              </a:ext>
            </a:extLst>
          </p:cNvPr>
          <p:cNvSpPr>
            <a:spLocks noGrp="1"/>
          </p:cNvSpPr>
          <p:nvPr>
            <p:ph type="title"/>
          </p:nvPr>
        </p:nvSpPr>
        <p:spPr/>
        <p:txBody>
          <a:bodyPr/>
          <a:lstStyle/>
          <a:p>
            <a:r>
              <a:rPr lang="en-US" dirty="0"/>
              <a:t>Balancing the Factors</a:t>
            </a:r>
          </a:p>
        </p:txBody>
      </p:sp>
      <p:sp>
        <p:nvSpPr>
          <p:cNvPr id="19" name="Arrow: Left-Right 18">
            <a:extLst>
              <a:ext uri="{FF2B5EF4-FFF2-40B4-BE49-F238E27FC236}">
                <a16:creationId xmlns:a16="http://schemas.microsoft.com/office/drawing/2014/main" id="{D7874E12-A8DE-6BA3-16F3-2DC6126197CF}"/>
              </a:ext>
            </a:extLst>
          </p:cNvPr>
          <p:cNvSpPr/>
          <p:nvPr/>
        </p:nvSpPr>
        <p:spPr>
          <a:xfrm>
            <a:off x="4075813" y="1736651"/>
            <a:ext cx="992373" cy="6204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B293973-0982-DAFA-F9DA-1E5CE792EB88}"/>
              </a:ext>
            </a:extLst>
          </p:cNvPr>
          <p:cNvSpPr txBox="1"/>
          <p:nvPr/>
        </p:nvSpPr>
        <p:spPr>
          <a:xfrm>
            <a:off x="731520" y="3356344"/>
            <a:ext cx="3361498" cy="215444"/>
          </a:xfrm>
          <a:prstGeom prst="rect">
            <a:avLst/>
          </a:prstGeom>
          <a:noFill/>
        </p:spPr>
        <p:txBody>
          <a:bodyPr wrap="none" lIns="0" tIns="0" rIns="0" bIns="0" rtlCol="0">
            <a:spAutoFit/>
          </a:bodyPr>
          <a:lstStyle/>
          <a:p>
            <a:pPr algn="l"/>
            <a:r>
              <a:rPr lang="en-US" sz="1400" dirty="0"/>
              <a:t>Good intent does not excuse bad behavior</a:t>
            </a:r>
          </a:p>
        </p:txBody>
      </p:sp>
      <p:sp>
        <p:nvSpPr>
          <p:cNvPr id="22" name="TextBox 21">
            <a:extLst>
              <a:ext uri="{FF2B5EF4-FFF2-40B4-BE49-F238E27FC236}">
                <a16:creationId xmlns:a16="http://schemas.microsoft.com/office/drawing/2014/main" id="{95C7F166-09BF-018A-ED60-02C1068EDFB6}"/>
              </a:ext>
            </a:extLst>
          </p:cNvPr>
          <p:cNvSpPr txBox="1"/>
          <p:nvPr/>
        </p:nvSpPr>
        <p:spPr>
          <a:xfrm>
            <a:off x="5347538" y="3356344"/>
            <a:ext cx="3064942" cy="215444"/>
          </a:xfrm>
          <a:prstGeom prst="rect">
            <a:avLst/>
          </a:prstGeom>
          <a:noFill/>
        </p:spPr>
        <p:txBody>
          <a:bodyPr wrap="none" lIns="0" tIns="0" rIns="0" bIns="0" rtlCol="0">
            <a:spAutoFit/>
          </a:bodyPr>
          <a:lstStyle/>
          <a:p>
            <a:pPr algn="r"/>
            <a:r>
              <a:rPr lang="en-US" sz="1400" dirty="0"/>
              <a:t>Accountability should promote healing.</a:t>
            </a:r>
          </a:p>
        </p:txBody>
      </p:sp>
    </p:spTree>
    <p:extLst>
      <p:ext uri="{BB962C8B-B14F-4D97-AF65-F5344CB8AC3E}">
        <p14:creationId xmlns:p14="http://schemas.microsoft.com/office/powerpoint/2010/main" val="4805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9" grpId="0" animBg="1"/>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1FD03-EF05-93BC-4095-8818679ECD6E}"/>
              </a:ext>
            </a:extLst>
          </p:cNvPr>
          <p:cNvSpPr>
            <a:spLocks noGrp="1"/>
          </p:cNvSpPr>
          <p:nvPr>
            <p:ph type="dt" sz="half" idx="18"/>
          </p:nvPr>
        </p:nvSpPr>
        <p:spPr/>
        <p:txBody>
          <a:bodyPr/>
          <a:lstStyle/>
          <a:p>
            <a:fld id="{24D8B39A-01F2-FA4B-87F6-F02AC7945853}" type="datetime4">
              <a:rPr lang="en-US" smtClean="0"/>
              <a:t>January 19, 2023</a:t>
            </a:fld>
            <a:endParaRPr lang="en-US" dirty="0"/>
          </a:p>
        </p:txBody>
      </p:sp>
      <p:sp>
        <p:nvSpPr>
          <p:cNvPr id="3" name="Slide Number Placeholder 2">
            <a:extLst>
              <a:ext uri="{FF2B5EF4-FFF2-40B4-BE49-F238E27FC236}">
                <a16:creationId xmlns:a16="http://schemas.microsoft.com/office/drawing/2014/main" id="{C1C46121-70FC-9291-3C40-2A0CEE72FE0C}"/>
              </a:ext>
            </a:extLst>
          </p:cNvPr>
          <p:cNvSpPr>
            <a:spLocks noGrp="1"/>
          </p:cNvSpPr>
          <p:nvPr>
            <p:ph type="sldNum" sz="quarter" idx="19"/>
          </p:nvPr>
        </p:nvSpPr>
        <p:spPr/>
        <p:txBody>
          <a:bodyPr/>
          <a:lstStyle/>
          <a:p>
            <a:fld id="{B6238B5B-F19C-E947-A0BC-87BD7983F871}" type="slidenum">
              <a:rPr lang="en-US" smtClean="0"/>
              <a:pPr/>
              <a:t>23</a:t>
            </a:fld>
            <a:endParaRPr lang="en-US" dirty="0"/>
          </a:p>
        </p:txBody>
      </p:sp>
      <p:sp>
        <p:nvSpPr>
          <p:cNvPr id="4" name="Text Placeholder 3">
            <a:extLst>
              <a:ext uri="{FF2B5EF4-FFF2-40B4-BE49-F238E27FC236}">
                <a16:creationId xmlns:a16="http://schemas.microsoft.com/office/drawing/2014/main" id="{F5AEF86B-9FE6-9AEC-08C2-132E089DB8FF}"/>
              </a:ext>
            </a:extLst>
          </p:cNvPr>
          <p:cNvSpPr>
            <a:spLocks noGrp="1"/>
          </p:cNvSpPr>
          <p:nvPr>
            <p:ph type="body" sz="quarter" idx="21"/>
          </p:nvPr>
        </p:nvSpPr>
        <p:spPr>
          <a:xfrm>
            <a:off x="1371600" y="1598841"/>
            <a:ext cx="6400800" cy="1210588"/>
          </a:xfrm>
        </p:spPr>
        <p:txBody>
          <a:bodyPr/>
          <a:lstStyle/>
          <a:p>
            <a:r>
              <a:rPr lang="en-US" dirty="0"/>
              <a:t>People support</a:t>
            </a:r>
          </a:p>
          <a:p>
            <a:r>
              <a:rPr lang="en-US" dirty="0"/>
              <a:t>what they help create</a:t>
            </a:r>
          </a:p>
        </p:txBody>
      </p:sp>
    </p:spTree>
    <p:extLst>
      <p:ext uri="{BB962C8B-B14F-4D97-AF65-F5344CB8AC3E}">
        <p14:creationId xmlns:p14="http://schemas.microsoft.com/office/powerpoint/2010/main" val="37476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16D2889-4E90-15C0-9895-85F066AA8257}"/>
              </a:ext>
            </a:extLst>
          </p:cNvPr>
          <p:cNvSpPr>
            <a:spLocks noGrp="1"/>
          </p:cNvSpPr>
          <p:nvPr>
            <p:ph type="body" sz="quarter" idx="31"/>
          </p:nvPr>
        </p:nvSpPr>
        <p:spPr>
          <a:xfrm>
            <a:off x="640080" y="1894187"/>
            <a:ext cx="7772400" cy="1099788"/>
          </a:xfrm>
        </p:spPr>
        <p:txBody>
          <a:bodyPr/>
          <a:lstStyle/>
          <a:p>
            <a:r>
              <a:rPr lang="en-US" dirty="0"/>
              <a:t>Tools for Building </a:t>
            </a:r>
          </a:p>
          <a:p>
            <a:r>
              <a:rPr lang="en-US" dirty="0"/>
              <a:t>Accountable Spaces</a:t>
            </a:r>
          </a:p>
        </p:txBody>
      </p:sp>
    </p:spTree>
    <p:extLst>
      <p:ext uri="{BB962C8B-B14F-4D97-AF65-F5344CB8AC3E}">
        <p14:creationId xmlns:p14="http://schemas.microsoft.com/office/powerpoint/2010/main" val="415239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BC0DC-48A6-445F-4BAD-D6FA4D559120}"/>
              </a:ext>
            </a:extLst>
          </p:cNvPr>
          <p:cNvSpPr>
            <a:spLocks noGrp="1"/>
          </p:cNvSpPr>
          <p:nvPr>
            <p:ph type="dt" sz="half" idx="18"/>
          </p:nvPr>
        </p:nvSpPr>
        <p:spPr>
          <a:xfrm>
            <a:off x="7407534" y="4754880"/>
            <a:ext cx="941832" cy="365760"/>
          </a:xfrm>
        </p:spPr>
        <p:txBody>
          <a:bodyPr wrap="square" anchor="t">
            <a:normAutofit/>
          </a:bodyPr>
          <a:lstStyle/>
          <a:p>
            <a:pPr>
              <a:lnSpc>
                <a:spcPct val="90000"/>
              </a:lnSpc>
              <a:spcAft>
                <a:spcPts val="600"/>
              </a:spcAft>
            </a:pPr>
            <a:fld id="{92B87C6E-9F56-9A4E-BC38-C7FEA0F12D86}" type="datetime4">
              <a:rPr lang="en-US" smtClean="0"/>
              <a:pPr>
                <a:lnSpc>
                  <a:spcPct val="90000"/>
                </a:lnSpc>
                <a:spcAft>
                  <a:spcPts val="600"/>
                </a:spcAft>
              </a:pPr>
              <a:t>January 12, 2023</a:t>
            </a:fld>
            <a:endParaRPr lang="en-US"/>
          </a:p>
        </p:txBody>
      </p:sp>
      <p:sp>
        <p:nvSpPr>
          <p:cNvPr id="3" name="Slide Number Placeholder 2">
            <a:extLst>
              <a:ext uri="{FF2B5EF4-FFF2-40B4-BE49-F238E27FC236}">
                <a16:creationId xmlns:a16="http://schemas.microsoft.com/office/drawing/2014/main" id="{C13F8B97-815F-B048-6591-BDADB2286DA4}"/>
              </a:ext>
            </a:extLst>
          </p:cNvPr>
          <p:cNvSpPr>
            <a:spLocks noGrp="1"/>
          </p:cNvSpPr>
          <p:nvPr>
            <p:ph type="sldNum" sz="quarter" idx="19"/>
          </p:nvPr>
        </p:nvSpPr>
        <p:spPr>
          <a:xfrm>
            <a:off x="8686800" y="4754880"/>
            <a:ext cx="457200" cy="365760"/>
          </a:xfrm>
        </p:spPr>
        <p:txBody>
          <a:bodyPr wrap="square" anchor="t">
            <a:normAutofit/>
          </a:bodyPr>
          <a:lstStyle/>
          <a:p>
            <a:pPr>
              <a:lnSpc>
                <a:spcPct val="90000"/>
              </a:lnSpc>
              <a:spcAft>
                <a:spcPts val="600"/>
              </a:spcAft>
            </a:pPr>
            <a:fld id="{B6238B5B-F19C-E947-A0BC-87BD7983F871}" type="slidenum">
              <a:rPr lang="en-US" smtClean="0"/>
              <a:pPr>
                <a:lnSpc>
                  <a:spcPct val="90000"/>
                </a:lnSpc>
                <a:spcAft>
                  <a:spcPts val="600"/>
                </a:spcAft>
              </a:pPr>
              <a:t>3</a:t>
            </a:fld>
            <a:endParaRPr lang="en-US"/>
          </a:p>
        </p:txBody>
      </p:sp>
      <p:pic>
        <p:nvPicPr>
          <p:cNvPr id="7" name="Picture Placeholder 6">
            <a:extLst>
              <a:ext uri="{FF2B5EF4-FFF2-40B4-BE49-F238E27FC236}">
                <a16:creationId xmlns:a16="http://schemas.microsoft.com/office/drawing/2014/main" id="{E7418C75-6905-B376-0D2D-26ECD55FC4F2}"/>
              </a:ext>
            </a:extLst>
          </p:cNvPr>
          <p:cNvPicPr>
            <a:picLocks noGrp="1" noChangeAspect="1"/>
          </p:cNvPicPr>
          <p:nvPr>
            <p:ph type="pic" sz="quarter" idx="23"/>
          </p:nvPr>
        </p:nvPicPr>
        <p:blipFill rotWithShape="1">
          <a:blip r:embed="rId2"/>
          <a:srcRect t="3464" b="41111"/>
          <a:stretch/>
        </p:blipFill>
        <p:spPr>
          <a:xfrm>
            <a:off x="640080" y="1188722"/>
            <a:ext cx="7772400" cy="2423167"/>
          </a:xfrm>
          <a:prstGeom prst="rect">
            <a:avLst/>
          </a:prstGeom>
          <a:noFill/>
        </p:spPr>
      </p:pic>
      <p:sp>
        <p:nvSpPr>
          <p:cNvPr id="14" name="Title 5">
            <a:extLst>
              <a:ext uri="{FF2B5EF4-FFF2-40B4-BE49-F238E27FC236}">
                <a16:creationId xmlns:a16="http://schemas.microsoft.com/office/drawing/2014/main" id="{7DE8D43C-980C-F82C-A49D-F7678669333C}"/>
              </a:ext>
            </a:extLst>
          </p:cNvPr>
          <p:cNvSpPr>
            <a:spLocks noGrp="1"/>
          </p:cNvSpPr>
          <p:nvPr>
            <p:ph type="title"/>
          </p:nvPr>
        </p:nvSpPr>
        <p:spPr>
          <a:xfrm>
            <a:off x="640079" y="367401"/>
            <a:ext cx="7772400" cy="389979"/>
          </a:xfrm>
        </p:spPr>
        <p:txBody>
          <a:bodyPr/>
          <a:lstStyle/>
          <a:p>
            <a:r>
              <a:rPr lang="en-US" dirty="0"/>
              <a:t>What Do We Mean by Safe Space?</a:t>
            </a:r>
          </a:p>
        </p:txBody>
      </p:sp>
    </p:spTree>
    <p:extLst>
      <p:ext uri="{BB962C8B-B14F-4D97-AF65-F5344CB8AC3E}">
        <p14:creationId xmlns:p14="http://schemas.microsoft.com/office/powerpoint/2010/main" val="8790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CEC60-5F70-5F2F-A1B2-7FCDB0E80C06}"/>
              </a:ext>
            </a:extLst>
          </p:cNvPr>
          <p:cNvSpPr>
            <a:spLocks noGrp="1"/>
          </p:cNvSpPr>
          <p:nvPr>
            <p:ph type="dt" sz="half" idx="18"/>
          </p:nvPr>
        </p:nvSpPr>
        <p:spPr/>
        <p:txBody>
          <a:bodyPr/>
          <a:lstStyle/>
          <a:p>
            <a:fld id="{24D8B39A-01F2-FA4B-87F6-F02AC7945853}" type="datetime4">
              <a:rPr lang="en-US" smtClean="0"/>
              <a:t>January 12, 2023</a:t>
            </a:fld>
            <a:endParaRPr lang="en-US" dirty="0"/>
          </a:p>
        </p:txBody>
      </p:sp>
      <p:sp>
        <p:nvSpPr>
          <p:cNvPr id="3" name="Slide Number Placeholder 2">
            <a:extLst>
              <a:ext uri="{FF2B5EF4-FFF2-40B4-BE49-F238E27FC236}">
                <a16:creationId xmlns:a16="http://schemas.microsoft.com/office/drawing/2014/main" id="{D7B764F0-E8F6-44B2-501F-AAFA0C2FFC9F}"/>
              </a:ext>
            </a:extLst>
          </p:cNvPr>
          <p:cNvSpPr>
            <a:spLocks noGrp="1"/>
          </p:cNvSpPr>
          <p:nvPr>
            <p:ph type="sldNum" sz="quarter" idx="19"/>
          </p:nvPr>
        </p:nvSpPr>
        <p:spPr/>
        <p:txBody>
          <a:bodyPr/>
          <a:lstStyle/>
          <a:p>
            <a:fld id="{B6238B5B-F19C-E947-A0BC-87BD7983F871}" type="slidenum">
              <a:rPr lang="en-US" smtClean="0"/>
              <a:pPr/>
              <a:t>4</a:t>
            </a:fld>
            <a:endParaRPr lang="en-US" dirty="0"/>
          </a:p>
        </p:txBody>
      </p:sp>
      <p:sp>
        <p:nvSpPr>
          <p:cNvPr id="4" name="Text Placeholder 3">
            <a:extLst>
              <a:ext uri="{FF2B5EF4-FFF2-40B4-BE49-F238E27FC236}">
                <a16:creationId xmlns:a16="http://schemas.microsoft.com/office/drawing/2014/main" id="{FE6F53FD-C657-04A0-035C-98B72A113E2E}"/>
              </a:ext>
            </a:extLst>
          </p:cNvPr>
          <p:cNvSpPr>
            <a:spLocks noGrp="1"/>
          </p:cNvSpPr>
          <p:nvPr>
            <p:ph type="body" sz="quarter" idx="21"/>
          </p:nvPr>
        </p:nvSpPr>
        <p:spPr>
          <a:xfrm>
            <a:off x="1513860" y="1165389"/>
            <a:ext cx="6092438" cy="2077492"/>
          </a:xfrm>
        </p:spPr>
        <p:txBody>
          <a:bodyPr/>
          <a:lstStyle/>
          <a:p>
            <a:pPr algn="just"/>
            <a:r>
              <a:rPr lang="en-US" sz="2500" b="0" i="0" dirty="0">
                <a:solidFill>
                  <a:srgbClr val="333333"/>
                </a:solidFill>
                <a:effectLst/>
              </a:rPr>
              <a:t>a place or environment in which a person or category of people can feel confident that they will not be exposed to </a:t>
            </a:r>
            <a:r>
              <a:rPr lang="en-US" sz="2500" b="1" i="0" dirty="0">
                <a:solidFill>
                  <a:srgbClr val="333333"/>
                </a:solidFill>
                <a:effectLst/>
              </a:rPr>
              <a:t>discrimination</a:t>
            </a:r>
            <a:r>
              <a:rPr lang="en-US" sz="2500" b="0" i="0" dirty="0">
                <a:solidFill>
                  <a:srgbClr val="333333"/>
                </a:solidFill>
                <a:effectLst/>
              </a:rPr>
              <a:t>, </a:t>
            </a:r>
            <a:r>
              <a:rPr lang="en-US" sz="2500" b="1" i="0" dirty="0">
                <a:solidFill>
                  <a:srgbClr val="333333"/>
                </a:solidFill>
                <a:effectLst/>
              </a:rPr>
              <a:t>criticism</a:t>
            </a:r>
            <a:r>
              <a:rPr lang="en-US" sz="2500" b="0" i="0" dirty="0">
                <a:solidFill>
                  <a:srgbClr val="333333"/>
                </a:solidFill>
                <a:effectLst/>
              </a:rPr>
              <a:t>, </a:t>
            </a:r>
            <a:r>
              <a:rPr lang="en-US" sz="2500" b="1" i="0" dirty="0">
                <a:solidFill>
                  <a:srgbClr val="333333"/>
                </a:solidFill>
                <a:effectLst/>
              </a:rPr>
              <a:t>harassment</a:t>
            </a:r>
            <a:r>
              <a:rPr lang="en-US" sz="2500" b="0" i="0" dirty="0">
                <a:solidFill>
                  <a:srgbClr val="333333"/>
                </a:solidFill>
                <a:effectLst/>
              </a:rPr>
              <a:t>, or </a:t>
            </a:r>
            <a:r>
              <a:rPr lang="en-US" sz="2500" b="1" i="0" dirty="0">
                <a:solidFill>
                  <a:srgbClr val="333333"/>
                </a:solidFill>
                <a:effectLst/>
              </a:rPr>
              <a:t>any other emotional </a:t>
            </a:r>
            <a:r>
              <a:rPr lang="en-US" sz="2500" b="0" i="0" dirty="0">
                <a:solidFill>
                  <a:srgbClr val="333333"/>
                </a:solidFill>
                <a:effectLst/>
              </a:rPr>
              <a:t>or </a:t>
            </a:r>
            <a:r>
              <a:rPr lang="en-US" sz="2500" b="1" i="0" dirty="0">
                <a:solidFill>
                  <a:srgbClr val="333333"/>
                </a:solidFill>
                <a:effectLst/>
              </a:rPr>
              <a:t>physical harm</a:t>
            </a:r>
            <a:r>
              <a:rPr lang="en-US" sz="2500" i="0" dirty="0">
                <a:solidFill>
                  <a:srgbClr val="333333"/>
                </a:solidFill>
                <a:effectLst/>
              </a:rPr>
              <a:t>.</a:t>
            </a:r>
            <a:endParaRPr lang="en-US" sz="2500" dirty="0"/>
          </a:p>
        </p:txBody>
      </p:sp>
      <p:sp>
        <p:nvSpPr>
          <p:cNvPr id="6" name="TextBox 5">
            <a:extLst>
              <a:ext uri="{FF2B5EF4-FFF2-40B4-BE49-F238E27FC236}">
                <a16:creationId xmlns:a16="http://schemas.microsoft.com/office/drawing/2014/main" id="{59A3ACBE-6225-820D-B1AD-E280CC043E8A}"/>
              </a:ext>
            </a:extLst>
          </p:cNvPr>
          <p:cNvSpPr txBox="1"/>
          <p:nvPr/>
        </p:nvSpPr>
        <p:spPr>
          <a:xfrm>
            <a:off x="5748582" y="3500952"/>
            <a:ext cx="2841530" cy="307777"/>
          </a:xfrm>
          <a:prstGeom prst="rect">
            <a:avLst/>
          </a:prstGeom>
          <a:noFill/>
        </p:spPr>
        <p:txBody>
          <a:bodyPr wrap="square">
            <a:spAutoFit/>
          </a:bodyPr>
          <a:lstStyle/>
          <a:p>
            <a:r>
              <a:rPr lang="en-US" sz="1400" b="0" i="0" dirty="0">
                <a:solidFill>
                  <a:srgbClr val="333333"/>
                </a:solidFill>
                <a:effectLst/>
              </a:rPr>
              <a:t>(</a:t>
            </a:r>
            <a:r>
              <a:rPr lang="en-US" sz="1400" b="0" i="0" dirty="0">
                <a:solidFill>
                  <a:srgbClr val="CC0000"/>
                </a:solidFill>
                <a:effectLst/>
              </a:rPr>
              <a:t>Oxford Dictionary</a:t>
            </a:r>
            <a:r>
              <a:rPr lang="en-US" sz="1400" b="0" i="0" dirty="0">
                <a:solidFill>
                  <a:srgbClr val="333333"/>
                </a:solidFill>
                <a:effectLst/>
              </a:rPr>
              <a:t>)</a:t>
            </a:r>
            <a:endParaRPr lang="en-US" dirty="0"/>
          </a:p>
        </p:txBody>
      </p:sp>
      <p:sp>
        <p:nvSpPr>
          <p:cNvPr id="7" name="TextBox 6">
            <a:extLst>
              <a:ext uri="{FF2B5EF4-FFF2-40B4-BE49-F238E27FC236}">
                <a16:creationId xmlns:a16="http://schemas.microsoft.com/office/drawing/2014/main" id="{9BD2AB2D-9276-8FEA-E764-6B1D7A0BE636}"/>
              </a:ext>
            </a:extLst>
          </p:cNvPr>
          <p:cNvSpPr txBox="1"/>
          <p:nvPr/>
        </p:nvSpPr>
        <p:spPr>
          <a:xfrm>
            <a:off x="1070683" y="856138"/>
            <a:ext cx="426399" cy="1538883"/>
          </a:xfrm>
          <a:prstGeom prst="rect">
            <a:avLst/>
          </a:prstGeom>
          <a:noFill/>
        </p:spPr>
        <p:txBody>
          <a:bodyPr wrap="none" lIns="0" tIns="0" rIns="0" bIns="0" rtlCol="0">
            <a:spAutoFit/>
          </a:bodyPr>
          <a:lstStyle/>
          <a:p>
            <a:pPr algn="l"/>
            <a:r>
              <a:rPr lang="en-US" sz="10000" dirty="0"/>
              <a:t>“</a:t>
            </a:r>
          </a:p>
        </p:txBody>
      </p:sp>
      <p:sp>
        <p:nvSpPr>
          <p:cNvPr id="8" name="TextBox 7">
            <a:extLst>
              <a:ext uri="{FF2B5EF4-FFF2-40B4-BE49-F238E27FC236}">
                <a16:creationId xmlns:a16="http://schemas.microsoft.com/office/drawing/2014/main" id="{39938F82-0833-ABE3-680A-B90295C05249}"/>
              </a:ext>
            </a:extLst>
          </p:cNvPr>
          <p:cNvSpPr txBox="1"/>
          <p:nvPr/>
        </p:nvSpPr>
        <p:spPr>
          <a:xfrm rot="10800000">
            <a:off x="7589520" y="1763784"/>
            <a:ext cx="426399" cy="1538883"/>
          </a:xfrm>
          <a:prstGeom prst="rect">
            <a:avLst/>
          </a:prstGeom>
          <a:noFill/>
        </p:spPr>
        <p:txBody>
          <a:bodyPr wrap="none" lIns="0" tIns="0" rIns="0" bIns="0" rtlCol="0">
            <a:spAutoFit/>
          </a:bodyPr>
          <a:lstStyle/>
          <a:p>
            <a:pPr algn="l"/>
            <a:r>
              <a:rPr lang="en-US" sz="10000" dirty="0"/>
              <a:t>“</a:t>
            </a:r>
          </a:p>
        </p:txBody>
      </p:sp>
      <p:sp>
        <p:nvSpPr>
          <p:cNvPr id="9" name="Header rule">
            <a:extLst>
              <a:ext uri="{FF2B5EF4-FFF2-40B4-BE49-F238E27FC236}">
                <a16:creationId xmlns:a16="http://schemas.microsoft.com/office/drawing/2014/main" id="{753D18BB-A3C7-CE81-200B-38733E0CD0BF}"/>
              </a:ext>
            </a:extLst>
          </p:cNvPr>
          <p:cNvSpPr/>
          <p:nvPr/>
        </p:nvSpPr>
        <p:spPr>
          <a:xfrm>
            <a:off x="1554480" y="3328961"/>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Tree>
    <p:extLst>
      <p:ext uri="{BB962C8B-B14F-4D97-AF65-F5344CB8AC3E}">
        <p14:creationId xmlns:p14="http://schemas.microsoft.com/office/powerpoint/2010/main" val="27565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BCC6B5ED-3A77-6278-3F76-642E609BA0EA}"/>
              </a:ext>
            </a:extLst>
          </p:cNvPr>
          <p:cNvSpPr/>
          <p:nvPr/>
        </p:nvSpPr>
        <p:spPr>
          <a:xfrm>
            <a:off x="873940" y="1491614"/>
            <a:ext cx="7475426" cy="1640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B632EE1-54B4-B3DA-31D5-124D465A05DF}"/>
              </a:ext>
            </a:extLst>
          </p:cNvPr>
          <p:cNvSpPr>
            <a:spLocks noGrp="1"/>
          </p:cNvSpPr>
          <p:nvPr>
            <p:ph type="body" sz="quarter" idx="15"/>
          </p:nvPr>
        </p:nvSpPr>
        <p:spPr>
          <a:xfrm>
            <a:off x="1097280" y="1863443"/>
            <a:ext cx="3383280" cy="246221"/>
          </a:xfrm>
        </p:spPr>
        <p:txBody>
          <a:bodyPr/>
          <a:lstStyle/>
          <a:p>
            <a:r>
              <a:rPr lang="en-US" sz="1600" dirty="0">
                <a:solidFill>
                  <a:schemeClr val="bg1"/>
                </a:solidFill>
              </a:rPr>
              <a:t>Is it free of criticism?</a:t>
            </a:r>
          </a:p>
        </p:txBody>
      </p:sp>
      <p:sp>
        <p:nvSpPr>
          <p:cNvPr id="4" name="Date Placeholder 3">
            <a:extLst>
              <a:ext uri="{FF2B5EF4-FFF2-40B4-BE49-F238E27FC236}">
                <a16:creationId xmlns:a16="http://schemas.microsoft.com/office/drawing/2014/main" id="{9195F4E4-F946-3409-C4F0-782062519276}"/>
              </a:ext>
            </a:extLst>
          </p:cNvPr>
          <p:cNvSpPr>
            <a:spLocks noGrp="1"/>
          </p:cNvSpPr>
          <p:nvPr>
            <p:ph type="dt" sz="half" idx="18"/>
          </p:nvPr>
        </p:nvSpPr>
        <p:spPr/>
        <p:txBody>
          <a:bodyPr/>
          <a:lstStyle/>
          <a:p>
            <a:fld id="{2E97A3B5-6613-4F46-BF76-6FADC2B102EA}" type="datetime4">
              <a:rPr lang="en-US" smtClean="0"/>
              <a:t>January 12, 2023</a:t>
            </a:fld>
            <a:endParaRPr lang="en-US" dirty="0"/>
          </a:p>
        </p:txBody>
      </p:sp>
      <p:sp>
        <p:nvSpPr>
          <p:cNvPr id="5" name="Slide Number Placeholder 4">
            <a:extLst>
              <a:ext uri="{FF2B5EF4-FFF2-40B4-BE49-F238E27FC236}">
                <a16:creationId xmlns:a16="http://schemas.microsoft.com/office/drawing/2014/main" id="{AAE084C7-2C70-CB89-D7AB-86417615404F}"/>
              </a:ext>
            </a:extLst>
          </p:cNvPr>
          <p:cNvSpPr>
            <a:spLocks noGrp="1"/>
          </p:cNvSpPr>
          <p:nvPr>
            <p:ph type="sldNum" sz="quarter" idx="19"/>
          </p:nvPr>
        </p:nvSpPr>
        <p:spPr/>
        <p:txBody>
          <a:bodyPr/>
          <a:lstStyle/>
          <a:p>
            <a:fld id="{B6238B5B-F19C-E947-A0BC-87BD7983F871}" type="slidenum">
              <a:rPr lang="en-US" smtClean="0"/>
              <a:pPr/>
              <a:t>5</a:t>
            </a:fld>
            <a:endParaRPr lang="en-US" dirty="0"/>
          </a:p>
        </p:txBody>
      </p:sp>
      <p:sp>
        <p:nvSpPr>
          <p:cNvPr id="7" name="Text Placeholder 6">
            <a:extLst>
              <a:ext uri="{FF2B5EF4-FFF2-40B4-BE49-F238E27FC236}">
                <a16:creationId xmlns:a16="http://schemas.microsoft.com/office/drawing/2014/main" id="{5AB1B0C3-0C60-AAD2-336E-1EC5C39C98BF}"/>
              </a:ext>
            </a:extLst>
          </p:cNvPr>
          <p:cNvSpPr>
            <a:spLocks noGrp="1"/>
          </p:cNvSpPr>
          <p:nvPr>
            <p:ph type="body" sz="quarter" idx="21"/>
          </p:nvPr>
        </p:nvSpPr>
        <p:spPr>
          <a:xfrm>
            <a:off x="4663442" y="1863443"/>
            <a:ext cx="3383280" cy="246221"/>
          </a:xfrm>
        </p:spPr>
        <p:txBody>
          <a:bodyPr/>
          <a:lstStyle/>
          <a:p>
            <a:pPr algn="r"/>
            <a:r>
              <a:rPr lang="en-US" sz="1600" dirty="0">
                <a:solidFill>
                  <a:schemeClr val="bg1"/>
                </a:solidFill>
              </a:rPr>
              <a:t>Is it free of discrimination?</a:t>
            </a:r>
          </a:p>
        </p:txBody>
      </p:sp>
      <p:sp>
        <p:nvSpPr>
          <p:cNvPr id="8" name="Title 7">
            <a:extLst>
              <a:ext uri="{FF2B5EF4-FFF2-40B4-BE49-F238E27FC236}">
                <a16:creationId xmlns:a16="http://schemas.microsoft.com/office/drawing/2014/main" id="{94D653BA-8A8C-33DA-C341-6C5EA36A0790}"/>
              </a:ext>
            </a:extLst>
          </p:cNvPr>
          <p:cNvSpPr>
            <a:spLocks noGrp="1"/>
          </p:cNvSpPr>
          <p:nvPr>
            <p:ph type="title"/>
          </p:nvPr>
        </p:nvSpPr>
        <p:spPr/>
        <p:txBody>
          <a:bodyPr/>
          <a:lstStyle/>
          <a:p>
            <a:r>
              <a:rPr lang="en-US" dirty="0"/>
              <a:t>Is the Writing Workshop Safe?</a:t>
            </a:r>
          </a:p>
        </p:txBody>
      </p:sp>
      <p:sp>
        <p:nvSpPr>
          <p:cNvPr id="14" name="Text Placeholder 2">
            <a:extLst>
              <a:ext uri="{FF2B5EF4-FFF2-40B4-BE49-F238E27FC236}">
                <a16:creationId xmlns:a16="http://schemas.microsoft.com/office/drawing/2014/main" id="{31F7B66B-2913-3205-6EDF-1FFBB7735F80}"/>
              </a:ext>
            </a:extLst>
          </p:cNvPr>
          <p:cNvSpPr txBox="1">
            <a:spLocks/>
          </p:cNvSpPr>
          <p:nvPr/>
        </p:nvSpPr>
        <p:spPr>
          <a:xfrm>
            <a:off x="1097280" y="2510227"/>
            <a:ext cx="3383280" cy="246221"/>
          </a:xfrm>
          <a:prstGeom prst="rect">
            <a:avLst/>
          </a:prstGeom>
        </p:spPr>
        <p:txBody>
          <a:bodyPr vert="horz" lIns="0" tIns="0" rIns="0" bIns="0" rtlCol="0">
            <a:spAutoFit/>
          </a:bodyPr>
          <a:lstStyle>
            <a:lvl1pPr marL="0" indent="0" algn="l" defTabSz="685800" rtl="0" eaLnBrk="1" latinLnBrk="0" hangingPunct="1">
              <a:lnSpc>
                <a:spcPct val="100000"/>
              </a:lnSpc>
              <a:spcBef>
                <a:spcPts val="750"/>
              </a:spcBef>
              <a:buFontTx/>
              <a:buNone/>
              <a:defRPr sz="1400" b="1" i="0" kern="1200" cap="all" baseline="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a:lstStyle>
          <a:p>
            <a:r>
              <a:rPr lang="en-US" sz="1600" dirty="0">
                <a:solidFill>
                  <a:schemeClr val="bg1"/>
                </a:solidFill>
              </a:rPr>
              <a:t>Is it free of harassment?</a:t>
            </a:r>
          </a:p>
        </p:txBody>
      </p:sp>
      <p:sp>
        <p:nvSpPr>
          <p:cNvPr id="16" name="Text Placeholder 6">
            <a:extLst>
              <a:ext uri="{FF2B5EF4-FFF2-40B4-BE49-F238E27FC236}">
                <a16:creationId xmlns:a16="http://schemas.microsoft.com/office/drawing/2014/main" id="{BBF573FB-1DED-3409-EFBD-4521C48C97F5}"/>
              </a:ext>
            </a:extLst>
          </p:cNvPr>
          <p:cNvSpPr txBox="1">
            <a:spLocks/>
          </p:cNvSpPr>
          <p:nvPr/>
        </p:nvSpPr>
        <p:spPr>
          <a:xfrm>
            <a:off x="4663442" y="2510227"/>
            <a:ext cx="3383280" cy="246221"/>
          </a:xfrm>
          <a:prstGeom prst="rect">
            <a:avLst/>
          </a:prstGeom>
        </p:spPr>
        <p:txBody>
          <a:bodyPr vert="horz" lIns="0" tIns="0" rIns="0" bIns="0" rtlCol="0">
            <a:spAutoFit/>
          </a:bodyPr>
          <a:lstStyle>
            <a:lvl1pPr marL="0" indent="0" algn="l" defTabSz="685800" rtl="0" eaLnBrk="1" latinLnBrk="0" hangingPunct="1">
              <a:lnSpc>
                <a:spcPct val="100000"/>
              </a:lnSpc>
              <a:spcBef>
                <a:spcPts val="750"/>
              </a:spcBef>
              <a:buFontTx/>
              <a:buNone/>
              <a:defRPr sz="1400" b="1" i="0" kern="1200" cap="all" baseline="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a:lstStyle>
          <a:p>
            <a:pPr algn="r"/>
            <a:r>
              <a:rPr lang="en-US" sz="1600" dirty="0">
                <a:solidFill>
                  <a:schemeClr val="bg1"/>
                </a:solidFill>
              </a:rPr>
              <a:t>Is it free of harm?</a:t>
            </a:r>
          </a:p>
        </p:txBody>
      </p:sp>
      <p:sp>
        <p:nvSpPr>
          <p:cNvPr id="21" name="TextBox 20">
            <a:extLst>
              <a:ext uri="{FF2B5EF4-FFF2-40B4-BE49-F238E27FC236}">
                <a16:creationId xmlns:a16="http://schemas.microsoft.com/office/drawing/2014/main" id="{093CEFF5-86F3-397F-BC98-674BF65B346C}"/>
              </a:ext>
            </a:extLst>
          </p:cNvPr>
          <p:cNvSpPr txBox="1"/>
          <p:nvPr/>
        </p:nvSpPr>
        <p:spPr>
          <a:xfrm>
            <a:off x="3506524" y="3733379"/>
            <a:ext cx="4905955" cy="430887"/>
          </a:xfrm>
          <a:prstGeom prst="rect">
            <a:avLst/>
          </a:prstGeom>
          <a:noFill/>
        </p:spPr>
        <p:txBody>
          <a:bodyPr wrap="square" lIns="0" tIns="0" rIns="0" bIns="0" rtlCol="0">
            <a:spAutoFit/>
          </a:bodyPr>
          <a:lstStyle/>
          <a:p>
            <a:pPr algn="r"/>
            <a:r>
              <a:rPr lang="en-US" sz="1400" dirty="0"/>
              <a:t>In what ways must students make themselves vulnerable in order to thrive in a workshop environment?</a:t>
            </a:r>
          </a:p>
        </p:txBody>
      </p:sp>
    </p:spTree>
    <p:extLst>
      <p:ext uri="{BB962C8B-B14F-4D97-AF65-F5344CB8AC3E}">
        <p14:creationId xmlns:p14="http://schemas.microsoft.com/office/powerpoint/2010/main" val="40110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2FD21-4879-86A1-124F-39262D0EB017}"/>
              </a:ext>
            </a:extLst>
          </p:cNvPr>
          <p:cNvSpPr>
            <a:spLocks noGrp="1"/>
          </p:cNvSpPr>
          <p:nvPr>
            <p:ph type="dt" sz="half" idx="18"/>
          </p:nvPr>
        </p:nvSpPr>
        <p:spPr/>
        <p:txBody>
          <a:bodyPr/>
          <a:lstStyle/>
          <a:p>
            <a:fld id="{24D8B39A-01F2-FA4B-87F6-F02AC7945853}" type="datetime4">
              <a:rPr lang="en-US" smtClean="0"/>
              <a:t>January 17, 2023</a:t>
            </a:fld>
            <a:endParaRPr lang="en-US" dirty="0"/>
          </a:p>
        </p:txBody>
      </p:sp>
      <p:sp>
        <p:nvSpPr>
          <p:cNvPr id="3" name="Slide Number Placeholder 2">
            <a:extLst>
              <a:ext uri="{FF2B5EF4-FFF2-40B4-BE49-F238E27FC236}">
                <a16:creationId xmlns:a16="http://schemas.microsoft.com/office/drawing/2014/main" id="{FE62BC27-57C4-60CE-3C4A-82E1D88EC971}"/>
              </a:ext>
            </a:extLst>
          </p:cNvPr>
          <p:cNvSpPr>
            <a:spLocks noGrp="1"/>
          </p:cNvSpPr>
          <p:nvPr>
            <p:ph type="sldNum" sz="quarter" idx="19"/>
          </p:nvPr>
        </p:nvSpPr>
        <p:spPr/>
        <p:txBody>
          <a:bodyPr/>
          <a:lstStyle/>
          <a:p>
            <a:fld id="{B6238B5B-F19C-E947-A0BC-87BD7983F871}" type="slidenum">
              <a:rPr lang="en-US" smtClean="0"/>
              <a:pPr/>
              <a:t>6</a:t>
            </a:fld>
            <a:endParaRPr lang="en-US" dirty="0"/>
          </a:p>
        </p:txBody>
      </p:sp>
      <p:sp>
        <p:nvSpPr>
          <p:cNvPr id="4" name="Text Placeholder 3">
            <a:extLst>
              <a:ext uri="{FF2B5EF4-FFF2-40B4-BE49-F238E27FC236}">
                <a16:creationId xmlns:a16="http://schemas.microsoft.com/office/drawing/2014/main" id="{793A6F2C-1424-C34A-5DE7-9FE8F62ED671}"/>
              </a:ext>
            </a:extLst>
          </p:cNvPr>
          <p:cNvSpPr>
            <a:spLocks noGrp="1"/>
          </p:cNvSpPr>
          <p:nvPr>
            <p:ph type="body" sz="quarter" idx="21"/>
          </p:nvPr>
        </p:nvSpPr>
        <p:spPr>
          <a:xfrm>
            <a:off x="1371600" y="942252"/>
            <a:ext cx="6400800" cy="2523768"/>
          </a:xfrm>
        </p:spPr>
        <p:txBody>
          <a:bodyPr/>
          <a:lstStyle/>
          <a:p>
            <a:r>
              <a:rPr lang="en-US" dirty="0"/>
              <a:t>What do we risk </a:t>
            </a:r>
          </a:p>
          <a:p>
            <a:r>
              <a:rPr lang="en-US" dirty="0"/>
              <a:t>when we assure students</a:t>
            </a:r>
          </a:p>
          <a:p>
            <a:r>
              <a:rPr lang="en-US" dirty="0"/>
              <a:t> they’re in a safe space, </a:t>
            </a:r>
          </a:p>
          <a:p>
            <a:r>
              <a:rPr lang="en-US" dirty="0"/>
              <a:t>but they experience harm?</a:t>
            </a:r>
          </a:p>
        </p:txBody>
      </p:sp>
    </p:spTree>
    <p:extLst>
      <p:ext uri="{BB962C8B-B14F-4D97-AF65-F5344CB8AC3E}">
        <p14:creationId xmlns:p14="http://schemas.microsoft.com/office/powerpoint/2010/main" val="68087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00275-EB92-338E-5B67-BF6B2F28F72F}"/>
              </a:ext>
            </a:extLst>
          </p:cNvPr>
          <p:cNvSpPr>
            <a:spLocks noGrp="1"/>
          </p:cNvSpPr>
          <p:nvPr>
            <p:ph type="dt" sz="half" idx="18"/>
          </p:nvPr>
        </p:nvSpPr>
        <p:spPr/>
        <p:txBody>
          <a:bodyPr/>
          <a:lstStyle/>
          <a:p>
            <a:fld id="{9FE47C0C-C9E7-AE4D-809E-5CBF13CABA9B}" type="datetime4">
              <a:rPr lang="en-US" smtClean="0"/>
              <a:t>January 12, 2023</a:t>
            </a:fld>
            <a:endParaRPr lang="en-US" dirty="0"/>
          </a:p>
        </p:txBody>
      </p:sp>
      <p:sp>
        <p:nvSpPr>
          <p:cNvPr id="3" name="Slide Number Placeholder 2">
            <a:extLst>
              <a:ext uri="{FF2B5EF4-FFF2-40B4-BE49-F238E27FC236}">
                <a16:creationId xmlns:a16="http://schemas.microsoft.com/office/drawing/2014/main" id="{F8EBBEA5-E3D1-A93C-7340-714D4E1BB01B}"/>
              </a:ext>
            </a:extLst>
          </p:cNvPr>
          <p:cNvSpPr>
            <a:spLocks noGrp="1"/>
          </p:cNvSpPr>
          <p:nvPr>
            <p:ph type="sldNum" sz="quarter" idx="19"/>
          </p:nvPr>
        </p:nvSpPr>
        <p:spPr/>
        <p:txBody>
          <a:bodyPr/>
          <a:lstStyle/>
          <a:p>
            <a:fld id="{B6238B5B-F19C-E947-A0BC-87BD7983F871}" type="slidenum">
              <a:rPr lang="en-US" smtClean="0"/>
              <a:pPr/>
              <a:t>7</a:t>
            </a:fld>
            <a:endParaRPr lang="en-US" dirty="0"/>
          </a:p>
        </p:txBody>
      </p:sp>
      <p:sp>
        <p:nvSpPr>
          <p:cNvPr id="4" name="Text Placeholder 3">
            <a:extLst>
              <a:ext uri="{FF2B5EF4-FFF2-40B4-BE49-F238E27FC236}">
                <a16:creationId xmlns:a16="http://schemas.microsoft.com/office/drawing/2014/main" id="{86566CEE-B21F-46E7-513A-7C37A697DEFF}"/>
              </a:ext>
            </a:extLst>
          </p:cNvPr>
          <p:cNvSpPr>
            <a:spLocks noGrp="1"/>
          </p:cNvSpPr>
          <p:nvPr>
            <p:ph type="body" sz="quarter" idx="20"/>
          </p:nvPr>
        </p:nvSpPr>
        <p:spPr>
          <a:xfrm>
            <a:off x="640079" y="1554480"/>
            <a:ext cx="3840480" cy="1928733"/>
          </a:xfrm>
        </p:spPr>
        <p:txBody>
          <a:bodyPr/>
          <a:lstStyle/>
          <a:p>
            <a:r>
              <a:rPr lang="en-US" dirty="0"/>
              <a:t>Communities go through observable transitions as they develop, from the honeymoon-like Forming stage to the contentious Storming stage.</a:t>
            </a:r>
          </a:p>
          <a:p>
            <a:r>
              <a:rPr lang="en-US" dirty="0"/>
              <a:t>Since we know these shifts are normal, can we take steps to ensure a smooth passage?</a:t>
            </a:r>
          </a:p>
          <a:p>
            <a:r>
              <a:rPr lang="en-US" dirty="0"/>
              <a:t>One big factor we want to look at here is </a:t>
            </a:r>
            <a:r>
              <a:rPr lang="en-US" b="1" dirty="0"/>
              <a:t>how conflict is handled and resolved.</a:t>
            </a:r>
            <a:endParaRPr lang="en-US" dirty="0"/>
          </a:p>
        </p:txBody>
      </p:sp>
      <p:sp>
        <p:nvSpPr>
          <p:cNvPr id="5" name="Text Placeholder 4">
            <a:extLst>
              <a:ext uri="{FF2B5EF4-FFF2-40B4-BE49-F238E27FC236}">
                <a16:creationId xmlns:a16="http://schemas.microsoft.com/office/drawing/2014/main" id="{7F76D7C6-D851-028A-5D2B-52F0CAB72794}"/>
              </a:ext>
            </a:extLst>
          </p:cNvPr>
          <p:cNvSpPr>
            <a:spLocks noGrp="1"/>
          </p:cNvSpPr>
          <p:nvPr>
            <p:ph type="body" sz="quarter" idx="21"/>
          </p:nvPr>
        </p:nvSpPr>
        <p:spPr/>
        <p:txBody>
          <a:bodyPr/>
          <a:lstStyle/>
          <a:p>
            <a:r>
              <a:rPr lang="en-US" dirty="0"/>
              <a:t>Life cycle of a community</a:t>
            </a:r>
          </a:p>
        </p:txBody>
      </p:sp>
      <p:sp>
        <p:nvSpPr>
          <p:cNvPr id="7" name="Title 6">
            <a:extLst>
              <a:ext uri="{FF2B5EF4-FFF2-40B4-BE49-F238E27FC236}">
                <a16:creationId xmlns:a16="http://schemas.microsoft.com/office/drawing/2014/main" id="{041EB2B1-3AC8-2E62-85BC-FA2FD495E1CC}"/>
              </a:ext>
            </a:extLst>
          </p:cNvPr>
          <p:cNvSpPr>
            <a:spLocks noGrp="1"/>
          </p:cNvSpPr>
          <p:nvPr>
            <p:ph type="title"/>
          </p:nvPr>
        </p:nvSpPr>
        <p:spPr/>
        <p:txBody>
          <a:bodyPr/>
          <a:lstStyle/>
          <a:p>
            <a:r>
              <a:rPr lang="en-US" dirty="0"/>
              <a:t>Group Formation Dynamics</a:t>
            </a:r>
          </a:p>
        </p:txBody>
      </p:sp>
      <p:graphicFrame>
        <p:nvGraphicFramePr>
          <p:cNvPr id="9" name="Diagram 8">
            <a:extLst>
              <a:ext uri="{FF2B5EF4-FFF2-40B4-BE49-F238E27FC236}">
                <a16:creationId xmlns:a16="http://schemas.microsoft.com/office/drawing/2014/main" id="{A0FBEC5A-B39C-086F-F69B-BED7705AB704}"/>
              </a:ext>
            </a:extLst>
          </p:cNvPr>
          <p:cNvGraphicFramePr/>
          <p:nvPr>
            <p:extLst>
              <p:ext uri="{D42A27DB-BD31-4B8C-83A1-F6EECF244321}">
                <p14:modId xmlns:p14="http://schemas.microsoft.com/office/powerpoint/2010/main" val="3799290811"/>
              </p:ext>
            </p:extLst>
          </p:nvPr>
        </p:nvGraphicFramePr>
        <p:xfrm>
          <a:off x="4526279" y="1298448"/>
          <a:ext cx="4573905" cy="304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DEB3570-31EA-742E-83DF-2F62CDAB50F6}"/>
              </a:ext>
            </a:extLst>
          </p:cNvPr>
          <p:cNvSpPr txBox="1"/>
          <p:nvPr/>
        </p:nvSpPr>
        <p:spPr>
          <a:xfrm>
            <a:off x="640079" y="4270774"/>
            <a:ext cx="2702663" cy="153888"/>
          </a:xfrm>
          <a:prstGeom prst="rect">
            <a:avLst/>
          </a:prstGeom>
          <a:noFill/>
        </p:spPr>
        <p:txBody>
          <a:bodyPr wrap="none" lIns="0" tIns="0" rIns="0" bIns="0" rtlCol="0">
            <a:spAutoFit/>
          </a:bodyPr>
          <a:lstStyle/>
          <a:p>
            <a:pPr algn="l"/>
            <a:r>
              <a:rPr lang="en-US" sz="1000" dirty="0"/>
              <a:t>From Tuckman’s Stages of Group Development</a:t>
            </a:r>
          </a:p>
        </p:txBody>
      </p:sp>
    </p:spTree>
    <p:extLst>
      <p:ext uri="{BB962C8B-B14F-4D97-AF65-F5344CB8AC3E}">
        <p14:creationId xmlns:p14="http://schemas.microsoft.com/office/powerpoint/2010/main" val="34085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563B2-C213-4152-8432-C7EC4A217296}"/>
              </a:ext>
            </a:extLst>
          </p:cNvPr>
          <p:cNvSpPr>
            <a:spLocks noGrp="1"/>
          </p:cNvSpPr>
          <p:nvPr>
            <p:ph type="dt" sz="half" idx="18"/>
          </p:nvPr>
        </p:nvSpPr>
        <p:spPr/>
        <p:txBody>
          <a:bodyPr/>
          <a:lstStyle/>
          <a:p>
            <a:fld id="{9FE47C0C-C9E7-AE4D-809E-5CBF13CABA9B}" type="datetime4">
              <a:rPr lang="en-US" smtClean="0"/>
              <a:t>January 19, 2023</a:t>
            </a:fld>
            <a:endParaRPr lang="en-US" dirty="0"/>
          </a:p>
        </p:txBody>
      </p:sp>
      <p:sp>
        <p:nvSpPr>
          <p:cNvPr id="3" name="Slide Number Placeholder 2">
            <a:extLst>
              <a:ext uri="{FF2B5EF4-FFF2-40B4-BE49-F238E27FC236}">
                <a16:creationId xmlns:a16="http://schemas.microsoft.com/office/drawing/2014/main" id="{6A8EA6CE-9582-A462-59EF-1530AC7CFA65}"/>
              </a:ext>
            </a:extLst>
          </p:cNvPr>
          <p:cNvSpPr>
            <a:spLocks noGrp="1"/>
          </p:cNvSpPr>
          <p:nvPr>
            <p:ph type="sldNum" sz="quarter" idx="19"/>
          </p:nvPr>
        </p:nvSpPr>
        <p:spPr/>
        <p:txBody>
          <a:bodyPr/>
          <a:lstStyle/>
          <a:p>
            <a:fld id="{B6238B5B-F19C-E947-A0BC-87BD7983F871}" type="slidenum">
              <a:rPr lang="en-US" smtClean="0"/>
              <a:pPr/>
              <a:t>8</a:t>
            </a:fld>
            <a:endParaRPr lang="en-US" dirty="0"/>
          </a:p>
        </p:txBody>
      </p:sp>
      <p:sp>
        <p:nvSpPr>
          <p:cNvPr id="4" name="Text Placeholder 3">
            <a:extLst>
              <a:ext uri="{FF2B5EF4-FFF2-40B4-BE49-F238E27FC236}">
                <a16:creationId xmlns:a16="http://schemas.microsoft.com/office/drawing/2014/main" id="{C5B78D1B-7602-52FC-D82F-7A0AD447E740}"/>
              </a:ext>
            </a:extLst>
          </p:cNvPr>
          <p:cNvSpPr>
            <a:spLocks noGrp="1"/>
          </p:cNvSpPr>
          <p:nvPr>
            <p:ph type="body" sz="quarter" idx="20"/>
          </p:nvPr>
        </p:nvSpPr>
        <p:spPr>
          <a:xfrm>
            <a:off x="640079" y="1554480"/>
            <a:ext cx="3840480" cy="2657138"/>
          </a:xfrm>
        </p:spPr>
        <p:txBody>
          <a:bodyPr/>
          <a:lstStyle/>
          <a:p>
            <a:pPr marL="285750" indent="-285750">
              <a:buFont typeface="Arial" panose="020B0604020202020204" pitchFamily="34" charset="0"/>
              <a:buChar char="•"/>
            </a:pPr>
            <a:r>
              <a:rPr lang="en-US" dirty="0"/>
              <a:t>Politeness</a:t>
            </a:r>
          </a:p>
          <a:p>
            <a:pPr marL="285750" indent="-285750">
              <a:buFont typeface="Arial" panose="020B0604020202020204" pitchFamily="34" charset="0"/>
              <a:buChar char="•"/>
            </a:pPr>
            <a:r>
              <a:rPr lang="en-US" dirty="0"/>
              <a:t>Avoiding controversy and conflict at all costs</a:t>
            </a:r>
          </a:p>
          <a:p>
            <a:pPr marL="285750" indent="-285750">
              <a:buFont typeface="Arial" panose="020B0604020202020204" pitchFamily="34" charset="0"/>
              <a:buChar char="•"/>
            </a:pPr>
            <a:r>
              <a:rPr lang="en-US" dirty="0"/>
              <a:t>Seeking group purpose</a:t>
            </a:r>
          </a:p>
          <a:p>
            <a:pPr marL="285750" indent="-285750">
              <a:buFont typeface="Arial" panose="020B0604020202020204" pitchFamily="34" charset="0"/>
              <a:buChar char="•"/>
            </a:pPr>
            <a:r>
              <a:rPr lang="en-US" dirty="0"/>
              <a:t>Optimism/excitement</a:t>
            </a:r>
          </a:p>
          <a:p>
            <a:pPr marL="285750" indent="-285750">
              <a:buFont typeface="Arial" panose="020B0604020202020204" pitchFamily="34" charset="0"/>
              <a:buChar char="•"/>
            </a:pPr>
            <a:r>
              <a:rPr lang="en-US" dirty="0"/>
              <a:t>Anxiety/suspicion</a:t>
            </a:r>
          </a:p>
          <a:p>
            <a:pPr marL="285750" indent="-285750">
              <a:buFont typeface="Arial" panose="020B0604020202020204" pitchFamily="34" charset="0"/>
              <a:buChar char="•"/>
            </a:pPr>
            <a:r>
              <a:rPr lang="en-US" dirty="0"/>
              <a:t>Trying to connect with others</a:t>
            </a:r>
          </a:p>
          <a:p>
            <a:pPr marL="285750" indent="-285750">
              <a:buFont typeface="Arial" panose="020B0604020202020204" pitchFamily="34" charset="0"/>
              <a:buChar char="•"/>
            </a:pPr>
            <a:r>
              <a:rPr lang="en-US" dirty="0"/>
              <a:t>Desire for acceptance/inclusion</a:t>
            </a:r>
          </a:p>
          <a:p>
            <a:pPr marL="285750" indent="-28575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BF72A32C-3239-E886-3349-8E76D734C0C0}"/>
              </a:ext>
            </a:extLst>
          </p:cNvPr>
          <p:cNvSpPr>
            <a:spLocks noGrp="1"/>
          </p:cNvSpPr>
          <p:nvPr>
            <p:ph type="body" sz="quarter" idx="21"/>
          </p:nvPr>
        </p:nvSpPr>
        <p:spPr/>
        <p:txBody>
          <a:bodyPr/>
          <a:lstStyle/>
          <a:p>
            <a:r>
              <a:rPr lang="en-US" dirty="0"/>
              <a:t>Feelings &amp; behaviors</a:t>
            </a:r>
          </a:p>
        </p:txBody>
      </p:sp>
      <p:sp>
        <p:nvSpPr>
          <p:cNvPr id="7" name="Title 6">
            <a:extLst>
              <a:ext uri="{FF2B5EF4-FFF2-40B4-BE49-F238E27FC236}">
                <a16:creationId xmlns:a16="http://schemas.microsoft.com/office/drawing/2014/main" id="{F02AD2DB-7E04-1E20-7A06-D75C0AB1FCA2}"/>
              </a:ext>
            </a:extLst>
          </p:cNvPr>
          <p:cNvSpPr>
            <a:spLocks noGrp="1"/>
          </p:cNvSpPr>
          <p:nvPr>
            <p:ph type="title"/>
          </p:nvPr>
        </p:nvSpPr>
        <p:spPr/>
        <p:txBody>
          <a:bodyPr/>
          <a:lstStyle/>
          <a:p>
            <a:r>
              <a:rPr lang="en-US" dirty="0"/>
              <a:t>Forming Stage: Weeks 1-4</a:t>
            </a:r>
          </a:p>
        </p:txBody>
      </p:sp>
      <p:pic>
        <p:nvPicPr>
          <p:cNvPr id="3074" name="Picture 2" descr="Multiracial Friends Group Taking Selfie Portrait Outside Happy Multi  Cultural People Smiling At Camera Human Resources College Students  Friendship And Community Concept Stock Photo - Download Image Now - iStock">
            <a:extLst>
              <a:ext uri="{FF2B5EF4-FFF2-40B4-BE49-F238E27FC236}">
                <a16:creationId xmlns:a16="http://schemas.microsoft.com/office/drawing/2014/main" id="{3D3ABE2A-C6F4-C9C6-3492-6EB3D5553F56}"/>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0131" r="101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CAA80-B520-E2C1-C82A-2914C5911227}"/>
              </a:ext>
            </a:extLst>
          </p:cNvPr>
          <p:cNvSpPr>
            <a:spLocks noGrp="1"/>
          </p:cNvSpPr>
          <p:nvPr>
            <p:ph type="dt" sz="half" idx="18"/>
          </p:nvPr>
        </p:nvSpPr>
        <p:spPr/>
        <p:txBody>
          <a:bodyPr/>
          <a:lstStyle/>
          <a:p>
            <a:fld id="{11D0AFF7-781E-9C49-9DD3-A4DFB4A9395B}" type="datetime4">
              <a:rPr lang="en-US" smtClean="0"/>
              <a:t>January 19, 2023</a:t>
            </a:fld>
            <a:endParaRPr lang="en-US" dirty="0"/>
          </a:p>
        </p:txBody>
      </p:sp>
      <p:sp>
        <p:nvSpPr>
          <p:cNvPr id="3" name="Slide Number Placeholder 2">
            <a:extLst>
              <a:ext uri="{FF2B5EF4-FFF2-40B4-BE49-F238E27FC236}">
                <a16:creationId xmlns:a16="http://schemas.microsoft.com/office/drawing/2014/main" id="{974358E0-1DB2-4F11-BFDF-9FE39BB3784A}"/>
              </a:ext>
            </a:extLst>
          </p:cNvPr>
          <p:cNvSpPr>
            <a:spLocks noGrp="1"/>
          </p:cNvSpPr>
          <p:nvPr>
            <p:ph type="sldNum" sz="quarter" idx="19"/>
          </p:nvPr>
        </p:nvSpPr>
        <p:spPr/>
        <p:txBody>
          <a:bodyPr/>
          <a:lstStyle/>
          <a:p>
            <a:fld id="{B6238B5B-F19C-E947-A0BC-87BD7983F871}" type="slidenum">
              <a:rPr lang="en-US" smtClean="0"/>
              <a:pPr/>
              <a:t>9</a:t>
            </a:fld>
            <a:endParaRPr lang="en-US" dirty="0"/>
          </a:p>
        </p:txBody>
      </p:sp>
      <p:sp>
        <p:nvSpPr>
          <p:cNvPr id="4" name="Text Placeholder 3">
            <a:extLst>
              <a:ext uri="{FF2B5EF4-FFF2-40B4-BE49-F238E27FC236}">
                <a16:creationId xmlns:a16="http://schemas.microsoft.com/office/drawing/2014/main" id="{7D5363E4-B665-870E-6394-492C7F0BF76B}"/>
              </a:ext>
            </a:extLst>
          </p:cNvPr>
          <p:cNvSpPr>
            <a:spLocks noGrp="1"/>
          </p:cNvSpPr>
          <p:nvPr>
            <p:ph type="body" sz="quarter" idx="20"/>
          </p:nvPr>
        </p:nvSpPr>
        <p:spPr>
          <a:xfrm>
            <a:off x="4572000" y="1554480"/>
            <a:ext cx="3840478" cy="2759730"/>
          </a:xfrm>
        </p:spPr>
        <p:txBody>
          <a:bodyPr/>
          <a:lstStyle/>
          <a:p>
            <a:pPr marL="285750" indent="-285750">
              <a:buFont typeface="Arial" panose="020B0604020202020204" pitchFamily="34" charset="0"/>
              <a:buChar char="•"/>
            </a:pPr>
            <a:r>
              <a:rPr lang="en-US" dirty="0"/>
              <a:t>Overt/Covert disagreement</a:t>
            </a:r>
          </a:p>
          <a:p>
            <a:pPr marL="285750" indent="-285750">
              <a:buFont typeface="Arial" panose="020B0604020202020204" pitchFamily="34" charset="0"/>
              <a:buChar char="•"/>
            </a:pPr>
            <a:r>
              <a:rPr lang="en-US" dirty="0"/>
              <a:t>Vying for leadership/power</a:t>
            </a:r>
          </a:p>
          <a:p>
            <a:pPr marL="285750" indent="-285750">
              <a:buFont typeface="Arial" panose="020B0604020202020204" pitchFamily="34" charset="0"/>
              <a:buChar char="•"/>
            </a:pPr>
            <a:r>
              <a:rPr lang="en-US" dirty="0"/>
              <a:t>Defensiveness/Dismissiveness</a:t>
            </a:r>
          </a:p>
          <a:p>
            <a:pPr marL="285750" indent="-285750">
              <a:buFont typeface="Arial" panose="020B0604020202020204" pitchFamily="34" charset="0"/>
              <a:buChar char="•"/>
            </a:pPr>
            <a:r>
              <a:rPr lang="en-US" dirty="0"/>
              <a:t>Digging in or Backing Out</a:t>
            </a:r>
          </a:p>
          <a:p>
            <a:pPr marL="285750" indent="-285750">
              <a:buFont typeface="Arial" panose="020B0604020202020204" pitchFamily="34" charset="0"/>
              <a:buChar char="•"/>
            </a:pPr>
            <a:r>
              <a:rPr lang="en-US" dirty="0"/>
              <a:t>Jealousy/Focus on perceived inequality</a:t>
            </a:r>
          </a:p>
          <a:p>
            <a:pPr marL="285750" indent="-285750">
              <a:buFont typeface="Arial" panose="020B0604020202020204" pitchFamily="34" charset="0"/>
              <a:buChar char="•"/>
            </a:pPr>
            <a:r>
              <a:rPr lang="en-US" dirty="0"/>
              <a:t>Fluctuations in attitude and attention</a:t>
            </a:r>
          </a:p>
          <a:p>
            <a:pPr marL="285750" indent="-285750">
              <a:buFont typeface="Arial" panose="020B0604020202020204" pitchFamily="34" charset="0"/>
              <a:buChar char="•"/>
            </a:pPr>
            <a:r>
              <a:rPr lang="en-US" dirty="0"/>
              <a:t>Lack of true listening</a:t>
            </a:r>
          </a:p>
          <a:p>
            <a:pPr marL="285750" indent="-285750">
              <a:buFont typeface="Arial" panose="020B0604020202020204" pitchFamily="34" charset="0"/>
              <a:buChar char="•"/>
            </a:pPr>
            <a:r>
              <a:rPr lang="en-US" dirty="0"/>
              <a:t>Conflicts left unresolved</a:t>
            </a:r>
          </a:p>
          <a:p>
            <a:pPr marL="285750" indent="-285750">
              <a:buFont typeface="Arial" panose="020B0604020202020204" pitchFamily="34" charset="0"/>
              <a:buChar char="•"/>
            </a:pPr>
            <a:r>
              <a:rPr lang="en-US" dirty="0"/>
              <a:t>Seething underbelly</a:t>
            </a:r>
          </a:p>
        </p:txBody>
      </p:sp>
      <p:sp>
        <p:nvSpPr>
          <p:cNvPr id="5" name="Text Placeholder 4">
            <a:extLst>
              <a:ext uri="{FF2B5EF4-FFF2-40B4-BE49-F238E27FC236}">
                <a16:creationId xmlns:a16="http://schemas.microsoft.com/office/drawing/2014/main" id="{FF5EDDD8-DE45-E9A4-ADFC-04B208B00E7B}"/>
              </a:ext>
            </a:extLst>
          </p:cNvPr>
          <p:cNvSpPr>
            <a:spLocks noGrp="1"/>
          </p:cNvSpPr>
          <p:nvPr>
            <p:ph type="body" sz="quarter" idx="21"/>
          </p:nvPr>
        </p:nvSpPr>
        <p:spPr/>
        <p:txBody>
          <a:bodyPr/>
          <a:lstStyle/>
          <a:p>
            <a:r>
              <a:rPr lang="en-US" dirty="0"/>
              <a:t>Feelings &amp; behaviors</a:t>
            </a:r>
          </a:p>
        </p:txBody>
      </p:sp>
      <p:sp>
        <p:nvSpPr>
          <p:cNvPr id="7" name="Title 6">
            <a:extLst>
              <a:ext uri="{FF2B5EF4-FFF2-40B4-BE49-F238E27FC236}">
                <a16:creationId xmlns:a16="http://schemas.microsoft.com/office/drawing/2014/main" id="{596F9B49-804E-4268-609F-98998D38C5CD}"/>
              </a:ext>
            </a:extLst>
          </p:cNvPr>
          <p:cNvSpPr>
            <a:spLocks noGrp="1"/>
          </p:cNvSpPr>
          <p:nvPr>
            <p:ph type="title"/>
          </p:nvPr>
        </p:nvSpPr>
        <p:spPr/>
        <p:txBody>
          <a:bodyPr/>
          <a:lstStyle/>
          <a:p>
            <a:r>
              <a:rPr lang="en-US" dirty="0"/>
              <a:t>Storming Stage: Weeks 2-7</a:t>
            </a:r>
          </a:p>
        </p:txBody>
      </p:sp>
      <p:pic>
        <p:nvPicPr>
          <p:cNvPr id="4098" name="Picture 2" descr="Realistic Group Conflict Theory in Social Psychology - iResearchNet">
            <a:extLst>
              <a:ext uri="{FF2B5EF4-FFF2-40B4-BE49-F238E27FC236}">
                <a16:creationId xmlns:a16="http://schemas.microsoft.com/office/drawing/2014/main" id="{2A527682-88A9-0C7A-114B-287835869707}"/>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8006" r="80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7" id="{7D0E1A45-C847-4D45-B157-A5A7ED8AF956}" vid="{E4EA9D5C-68A9-0646-847F-4C58C8C80658}"/>
    </a:ext>
  </a:extLst>
</a:theme>
</file>

<file path=ppt/theme/theme2.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D0E1A45-C847-4D45-B157-A5A7ED8AF956}" vid="{BC290D12-F1A5-1848-BE9C-95144CFC5E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Presentation1_template (1)</Template>
  <TotalTime>10281</TotalTime>
  <Words>1017</Words>
  <Application>Microsoft Office PowerPoint</Application>
  <PresentationFormat>On-screen Show (16:9)</PresentationFormat>
  <Paragraphs>189</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Helvetica</vt:lpstr>
      <vt:lpstr>Helvetica Regular</vt:lpstr>
      <vt:lpstr>presentation-01-light</vt:lpstr>
      <vt:lpstr>presentation-01-dark</vt:lpstr>
      <vt:lpstr>PowerPoint Presentation</vt:lpstr>
      <vt:lpstr>Agenda &amp; Session Goals</vt:lpstr>
      <vt:lpstr>What Do We Mean by Safe Space?</vt:lpstr>
      <vt:lpstr>PowerPoint Presentation</vt:lpstr>
      <vt:lpstr>Is the Writing Workshop Safe?</vt:lpstr>
      <vt:lpstr>PowerPoint Presentation</vt:lpstr>
      <vt:lpstr>Group Formation Dynamics</vt:lpstr>
      <vt:lpstr>Forming Stage: Weeks 1-4</vt:lpstr>
      <vt:lpstr>Storming Stage: Weeks 2-7</vt:lpstr>
      <vt:lpstr>Norming Stage, Weeks 3-8</vt:lpstr>
      <vt:lpstr>Performing Stage, Weeks 4-9</vt:lpstr>
      <vt:lpstr>Adjourning Stage, Weeks 8-10</vt:lpstr>
      <vt:lpstr>As the Leader of Your Community…</vt:lpstr>
      <vt:lpstr>There Is No Single Seamless Process </vt:lpstr>
      <vt:lpstr>The Room Where It Happens</vt:lpstr>
      <vt:lpstr>Critique, Conflict, and the Workshop</vt:lpstr>
      <vt:lpstr>Shifting the Frame</vt:lpstr>
      <vt:lpstr>PowerPoint Presentation</vt:lpstr>
      <vt:lpstr>Where Safe and Brave Spaces Fall Short</vt:lpstr>
      <vt:lpstr>What is an Accountable Space?</vt:lpstr>
      <vt:lpstr>The Gulf between Intention and Impact</vt:lpstr>
      <vt:lpstr>Balancing the Factors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Jensen, Charles</dc:creator>
  <cp:lastModifiedBy>Jensen, Charles</cp:lastModifiedBy>
  <cp:revision>7</cp:revision>
  <cp:lastPrinted>2023-01-19T20:25:43Z</cp:lastPrinted>
  <dcterms:created xsi:type="dcterms:W3CDTF">2022-09-15T22:13:29Z</dcterms:created>
  <dcterms:modified xsi:type="dcterms:W3CDTF">2023-01-19T22:28:36Z</dcterms:modified>
</cp:coreProperties>
</file>