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0"/>
  </p:notesMasterIdLst>
  <p:handoutMasterIdLst>
    <p:handoutMasterId r:id="rId11"/>
  </p:handoutMasterIdLst>
  <p:sldIdLst>
    <p:sldId id="257" r:id="rId2"/>
    <p:sldId id="299" r:id="rId3"/>
    <p:sldId id="286" r:id="rId4"/>
    <p:sldId id="297" r:id="rId5"/>
    <p:sldId id="265" r:id="rId6"/>
    <p:sldId id="294" r:id="rId7"/>
    <p:sldId id="301" r:id="rId8"/>
    <p:sldId id="288" r:id="rId9"/>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0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512" autoAdjust="0"/>
  </p:normalViewPr>
  <p:slideViewPr>
    <p:cSldViewPr snapToGrid="0">
      <p:cViewPr varScale="1">
        <p:scale>
          <a:sx n="58" d="100"/>
          <a:sy n="58" d="100"/>
        </p:scale>
        <p:origin x="1152"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6.jp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D5ED25-FC49-4B00-8240-AEEF5B659CB6}" type="doc">
      <dgm:prSet loTypeId="urn:microsoft.com/office/officeart/2005/8/layout/hProcess10" loCatId="picture" qsTypeId="urn:microsoft.com/office/officeart/2005/8/quickstyle/simple5" qsCatId="simple" csTypeId="urn:microsoft.com/office/officeart/2005/8/colors/accent2_2" csCatId="accent2" phldr="1"/>
      <dgm:spPr/>
      <dgm:t>
        <a:bodyPr/>
        <a:lstStyle/>
        <a:p>
          <a:endParaRPr lang="en-US"/>
        </a:p>
      </dgm:t>
    </dgm:pt>
    <dgm:pt modelId="{4A9EF62D-E94F-4D8F-A1D3-47959E431F57}">
      <dgm:prSet custT="1"/>
      <dgm:spPr>
        <a:solidFill>
          <a:schemeClr val="accent4">
            <a:lumMod val="75000"/>
            <a:alpha val="76000"/>
          </a:schemeClr>
        </a:solidFill>
      </dgm:spPr>
      <dgm:t>
        <a:bodyPr/>
        <a:lstStyle/>
        <a:p>
          <a:pPr algn="ctr" rtl="0">
            <a:lnSpc>
              <a:spcPct val="100000"/>
            </a:lnSpc>
            <a:spcAft>
              <a:spcPts val="1200"/>
            </a:spcAft>
          </a:pPr>
          <a:r>
            <a:rPr lang="en-US" sz="3200" b="1" dirty="0" smtClean="0">
              <a:latin typeface="Tw Cen MT" panose="020B0602020104020603" pitchFamily="34" charset="0"/>
              <a:ea typeface="Segoe UI" pitchFamily="34" charset="0"/>
              <a:cs typeface="Segoe UI" pitchFamily="34" charset="0"/>
            </a:rPr>
            <a:t>Dangerous Behavior Examples</a:t>
          </a:r>
          <a:endParaRPr lang="en-US" sz="3200" dirty="0">
            <a:latin typeface="Tw Cen MT" panose="020B0602020104020603" pitchFamily="34" charset="0"/>
            <a:ea typeface="Segoe UI" pitchFamily="34" charset="0"/>
            <a:cs typeface="Segoe UI" pitchFamily="34" charset="0"/>
          </a:endParaRPr>
        </a:p>
      </dgm:t>
    </dgm:pt>
    <dgm:pt modelId="{6066D3AF-7AD8-47FB-92E4-551C3216FE94}" type="parTrans" cxnId="{ACCFA365-1656-4D07-AD3B-E3D2C19FB3EA}">
      <dgm:prSet/>
      <dgm:spPr/>
      <dgm:t>
        <a:bodyPr/>
        <a:lstStyle/>
        <a:p>
          <a:endParaRPr lang="en-US"/>
        </a:p>
      </dgm:t>
    </dgm:pt>
    <dgm:pt modelId="{E38DDA61-F82A-41FA-82F2-6FD422FE7719}" type="sibTrans" cxnId="{ACCFA365-1656-4D07-AD3B-E3D2C19FB3EA}">
      <dgm:prSet/>
      <dgm:spPr/>
      <dgm:t>
        <a:bodyPr/>
        <a:lstStyle/>
        <a:p>
          <a:endParaRPr lang="en-US"/>
        </a:p>
      </dgm:t>
    </dgm:pt>
    <dgm:pt modelId="{6C249F9B-1C71-4595-A8CA-13A5E8BA8EEB}">
      <dgm:prSet custT="1"/>
      <dgm:spPr>
        <a:solidFill>
          <a:schemeClr val="accent4">
            <a:lumMod val="75000"/>
            <a:alpha val="76000"/>
          </a:schemeClr>
        </a:solidFill>
      </dgm:spPr>
      <dgm:t>
        <a:bodyPr/>
        <a:lstStyle/>
        <a:p>
          <a:pPr algn="l" rtl="0">
            <a:lnSpc>
              <a:spcPct val="100000"/>
            </a:lnSpc>
            <a:spcAft>
              <a:spcPts val="0"/>
            </a:spcAft>
          </a:pPr>
          <a:r>
            <a:rPr lang="en-US" sz="2500" dirty="0" smtClean="0">
              <a:latin typeface="Tw Cen MT" panose="020B0602020104020603" pitchFamily="34" charset="0"/>
              <a:ea typeface="Segoe UI" pitchFamily="34" charset="0"/>
              <a:cs typeface="Segoe UI" pitchFamily="34" charset="0"/>
            </a:rPr>
            <a:t>Physical assault such as pushing, shoving or punching</a:t>
          </a:r>
          <a:endParaRPr lang="en-US" sz="2500" dirty="0">
            <a:latin typeface="Tw Cen MT" panose="020B0602020104020603" pitchFamily="34" charset="0"/>
            <a:ea typeface="Segoe UI" pitchFamily="34" charset="0"/>
            <a:cs typeface="Segoe UI" pitchFamily="34" charset="0"/>
          </a:endParaRPr>
        </a:p>
      </dgm:t>
    </dgm:pt>
    <dgm:pt modelId="{1D8DC926-2CF0-4BA8-A6B5-1B76CB9D0B9E}" type="parTrans" cxnId="{ADCD03C9-C4C3-42CA-9CC5-9A970E1816B0}">
      <dgm:prSet/>
      <dgm:spPr/>
      <dgm:t>
        <a:bodyPr/>
        <a:lstStyle/>
        <a:p>
          <a:endParaRPr lang="en-US"/>
        </a:p>
      </dgm:t>
    </dgm:pt>
    <dgm:pt modelId="{DCB15421-4D0E-4791-98E1-C542CC69EA93}" type="sibTrans" cxnId="{ADCD03C9-C4C3-42CA-9CC5-9A970E1816B0}">
      <dgm:prSet/>
      <dgm:spPr/>
      <dgm:t>
        <a:bodyPr/>
        <a:lstStyle/>
        <a:p>
          <a:endParaRPr lang="en-US"/>
        </a:p>
      </dgm:t>
    </dgm:pt>
    <dgm:pt modelId="{BEDE7C25-854D-4257-B524-22ACFE31C35B}">
      <dgm:prSet custT="1"/>
      <dgm:spPr>
        <a:solidFill>
          <a:schemeClr val="accent4">
            <a:lumMod val="75000"/>
            <a:alpha val="76000"/>
          </a:schemeClr>
        </a:solidFill>
      </dgm:spPr>
      <dgm:t>
        <a:bodyPr/>
        <a:lstStyle/>
        <a:p>
          <a:pPr algn="l" rtl="0">
            <a:lnSpc>
              <a:spcPct val="100000"/>
            </a:lnSpc>
            <a:spcAft>
              <a:spcPts val="0"/>
            </a:spcAft>
          </a:pPr>
          <a:r>
            <a:rPr lang="en-US" sz="2500" dirty="0" smtClean="0">
              <a:latin typeface="Tw Cen MT" panose="020B0602020104020603" pitchFamily="34" charset="0"/>
              <a:ea typeface="Segoe UI" pitchFamily="34" charset="0"/>
              <a:cs typeface="Segoe UI" pitchFamily="34" charset="0"/>
            </a:rPr>
            <a:t>Throwing objects</a:t>
          </a:r>
          <a:endParaRPr lang="en-US" sz="2500" dirty="0">
            <a:latin typeface="Tw Cen MT" panose="020B0602020104020603" pitchFamily="34" charset="0"/>
            <a:ea typeface="Segoe UI" pitchFamily="34" charset="0"/>
            <a:cs typeface="Segoe UI" pitchFamily="34" charset="0"/>
          </a:endParaRPr>
        </a:p>
      </dgm:t>
    </dgm:pt>
    <dgm:pt modelId="{85DA69C1-7037-40DE-8128-0284FE6FC7FE}" type="parTrans" cxnId="{AA81AA0D-A992-46B2-BE58-9B7399AEBF52}">
      <dgm:prSet/>
      <dgm:spPr/>
      <dgm:t>
        <a:bodyPr/>
        <a:lstStyle/>
        <a:p>
          <a:endParaRPr lang="en-US"/>
        </a:p>
      </dgm:t>
    </dgm:pt>
    <dgm:pt modelId="{B12251D7-415E-4503-9ED6-0C4E307057AB}" type="sibTrans" cxnId="{AA81AA0D-A992-46B2-BE58-9B7399AEBF52}">
      <dgm:prSet/>
      <dgm:spPr/>
      <dgm:t>
        <a:bodyPr/>
        <a:lstStyle/>
        <a:p>
          <a:endParaRPr lang="en-US"/>
        </a:p>
      </dgm:t>
    </dgm:pt>
    <dgm:pt modelId="{96366219-5049-459D-82CF-6ABA46D6B6AB}">
      <dgm:prSet custT="1"/>
      <dgm:spPr>
        <a:solidFill>
          <a:schemeClr val="accent4">
            <a:lumMod val="75000"/>
            <a:alpha val="76000"/>
          </a:schemeClr>
        </a:solidFill>
      </dgm:spPr>
      <dgm:t>
        <a:bodyPr/>
        <a:lstStyle/>
        <a:p>
          <a:pPr algn="l" rtl="0">
            <a:lnSpc>
              <a:spcPct val="100000"/>
            </a:lnSpc>
            <a:spcAft>
              <a:spcPts val="0"/>
            </a:spcAft>
          </a:pPr>
          <a:r>
            <a:rPr lang="en-US" sz="2500" dirty="0" smtClean="0">
              <a:latin typeface="Tw Cen MT" panose="020B0602020104020603" pitchFamily="34" charset="0"/>
              <a:ea typeface="Segoe UI" pitchFamily="34" charset="0"/>
              <a:cs typeface="Segoe UI" pitchFamily="34" charset="0"/>
            </a:rPr>
            <a:t>Direct communicated threat to professor, staff or another student such as: “I am going to beat you up” or “If you say that again, I will end you”</a:t>
          </a:r>
          <a:endParaRPr lang="en-US" sz="2500" dirty="0">
            <a:latin typeface="Tw Cen MT" panose="020B0602020104020603" pitchFamily="34" charset="0"/>
            <a:ea typeface="Segoe UI" pitchFamily="34" charset="0"/>
            <a:cs typeface="Segoe UI" pitchFamily="34" charset="0"/>
          </a:endParaRPr>
        </a:p>
      </dgm:t>
    </dgm:pt>
    <dgm:pt modelId="{456F9893-0BDA-4B3A-BCF7-988FF0436593}" type="parTrans" cxnId="{55854495-8525-465D-A13E-85E7C726EDBC}">
      <dgm:prSet/>
      <dgm:spPr/>
      <dgm:t>
        <a:bodyPr/>
        <a:lstStyle/>
        <a:p>
          <a:endParaRPr lang="en-US"/>
        </a:p>
      </dgm:t>
    </dgm:pt>
    <dgm:pt modelId="{47E055E3-E5AC-42A9-8089-EA828BCB1B78}" type="sibTrans" cxnId="{55854495-8525-465D-A13E-85E7C726EDBC}">
      <dgm:prSet/>
      <dgm:spPr/>
      <dgm:t>
        <a:bodyPr/>
        <a:lstStyle/>
        <a:p>
          <a:endParaRPr lang="en-US"/>
        </a:p>
      </dgm:t>
    </dgm:pt>
    <dgm:pt modelId="{A2EED1AC-A869-47E4-8B6B-F460D532DFC5}">
      <dgm:prSet custT="1"/>
      <dgm:spPr>
        <a:solidFill>
          <a:schemeClr val="accent4">
            <a:lumMod val="75000"/>
            <a:alpha val="76000"/>
          </a:schemeClr>
        </a:solidFill>
      </dgm:spPr>
      <dgm:t>
        <a:bodyPr/>
        <a:lstStyle/>
        <a:p>
          <a:pPr algn="l" rtl="0">
            <a:lnSpc>
              <a:spcPct val="100000"/>
            </a:lnSpc>
            <a:spcAft>
              <a:spcPts val="0"/>
            </a:spcAft>
          </a:pPr>
          <a:r>
            <a:rPr lang="en-US" sz="2500" dirty="0" smtClean="0">
              <a:latin typeface="Tw Cen MT" panose="020B0602020104020603" pitchFamily="34" charset="0"/>
              <a:ea typeface="Segoe UI" pitchFamily="34" charset="0"/>
              <a:cs typeface="Segoe UI" pitchFamily="34" charset="0"/>
            </a:rPr>
            <a:t>Creative writing samples that indicate urgent distress AND are different than the student’s norm</a:t>
          </a:r>
          <a:endParaRPr lang="en-US" sz="2500" dirty="0">
            <a:latin typeface="Tw Cen MT" panose="020B0602020104020603" pitchFamily="34" charset="0"/>
            <a:ea typeface="Segoe UI" pitchFamily="34" charset="0"/>
            <a:cs typeface="Segoe UI" pitchFamily="34" charset="0"/>
          </a:endParaRPr>
        </a:p>
      </dgm:t>
    </dgm:pt>
    <dgm:pt modelId="{ACC11E51-50E8-4AF7-A9E6-B765DAABE45A}" type="parTrans" cxnId="{A63E0CB0-19E0-4BBD-9B54-DEF5A0B8099F}">
      <dgm:prSet/>
      <dgm:spPr/>
      <dgm:t>
        <a:bodyPr/>
        <a:lstStyle/>
        <a:p>
          <a:endParaRPr lang="en-US"/>
        </a:p>
      </dgm:t>
    </dgm:pt>
    <dgm:pt modelId="{604DFE2B-28D1-4AB4-B1C5-7D412A3285D0}" type="sibTrans" cxnId="{A63E0CB0-19E0-4BBD-9B54-DEF5A0B8099F}">
      <dgm:prSet/>
      <dgm:spPr/>
      <dgm:t>
        <a:bodyPr/>
        <a:lstStyle/>
        <a:p>
          <a:endParaRPr lang="en-US"/>
        </a:p>
      </dgm:t>
    </dgm:pt>
    <dgm:pt modelId="{E07F48A2-15A1-4847-9DC9-EA732312501B}" type="pres">
      <dgm:prSet presAssocID="{39D5ED25-FC49-4B00-8240-AEEF5B659CB6}" presName="Name0" presStyleCnt="0">
        <dgm:presLayoutVars>
          <dgm:dir/>
          <dgm:resizeHandles val="exact"/>
        </dgm:presLayoutVars>
      </dgm:prSet>
      <dgm:spPr/>
      <dgm:t>
        <a:bodyPr/>
        <a:lstStyle/>
        <a:p>
          <a:endParaRPr lang="en-US"/>
        </a:p>
      </dgm:t>
    </dgm:pt>
    <dgm:pt modelId="{BAD4CD25-ED7A-4E43-A291-915DF8F95026}" type="pres">
      <dgm:prSet presAssocID="{4A9EF62D-E94F-4D8F-A1D3-47959E431F57}" presName="composite" presStyleCnt="0"/>
      <dgm:spPr/>
    </dgm:pt>
    <dgm:pt modelId="{4811638E-3C9C-4E3C-B0F4-9CD454896789}" type="pres">
      <dgm:prSet presAssocID="{4A9EF62D-E94F-4D8F-A1D3-47959E431F57}" presName="imagSh"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t>
        <a:bodyPr/>
        <a:lstStyle/>
        <a:p>
          <a:endParaRPr lang="en-US"/>
        </a:p>
      </dgm:t>
    </dgm:pt>
    <dgm:pt modelId="{9C47D301-3594-4347-B6D6-FFA44D1C6EBA}" type="pres">
      <dgm:prSet presAssocID="{4A9EF62D-E94F-4D8F-A1D3-47959E431F57}" presName="txNode" presStyleLbl="node1" presStyleIdx="0" presStyleCnt="1" custScaleX="100000" custScaleY="104817" custLinFactNeighborX="366" custLinFactNeighborY="-5832">
        <dgm:presLayoutVars>
          <dgm:bulletEnabled val="1"/>
        </dgm:presLayoutVars>
      </dgm:prSet>
      <dgm:spPr/>
      <dgm:t>
        <a:bodyPr/>
        <a:lstStyle/>
        <a:p>
          <a:endParaRPr lang="en-US"/>
        </a:p>
      </dgm:t>
    </dgm:pt>
  </dgm:ptLst>
  <dgm:cxnLst>
    <dgm:cxn modelId="{FBB925E6-B316-428C-A58C-C0F7B57465F1}" type="presOf" srcId="{39D5ED25-FC49-4B00-8240-AEEF5B659CB6}" destId="{E07F48A2-15A1-4847-9DC9-EA732312501B}" srcOrd="0" destOrd="0" presId="urn:microsoft.com/office/officeart/2005/8/layout/hProcess10"/>
    <dgm:cxn modelId="{0B2E1461-D6AC-46B5-B7C9-BF97CC8CAB49}" type="presOf" srcId="{A2EED1AC-A869-47E4-8B6B-F460D532DFC5}" destId="{9C47D301-3594-4347-B6D6-FFA44D1C6EBA}" srcOrd="0" destOrd="4" presId="urn:microsoft.com/office/officeart/2005/8/layout/hProcess10"/>
    <dgm:cxn modelId="{B9619E5F-E852-417A-8AC5-73F44E64CE4B}" type="presOf" srcId="{BEDE7C25-854D-4257-B524-22ACFE31C35B}" destId="{9C47D301-3594-4347-B6D6-FFA44D1C6EBA}" srcOrd="0" destOrd="2" presId="urn:microsoft.com/office/officeart/2005/8/layout/hProcess10"/>
    <dgm:cxn modelId="{ACCFA365-1656-4D07-AD3B-E3D2C19FB3EA}" srcId="{39D5ED25-FC49-4B00-8240-AEEF5B659CB6}" destId="{4A9EF62D-E94F-4D8F-A1D3-47959E431F57}" srcOrd="0" destOrd="0" parTransId="{6066D3AF-7AD8-47FB-92E4-551C3216FE94}" sibTransId="{E38DDA61-F82A-41FA-82F2-6FD422FE7719}"/>
    <dgm:cxn modelId="{ADCD03C9-C4C3-42CA-9CC5-9A970E1816B0}" srcId="{4A9EF62D-E94F-4D8F-A1D3-47959E431F57}" destId="{6C249F9B-1C71-4595-A8CA-13A5E8BA8EEB}" srcOrd="0" destOrd="0" parTransId="{1D8DC926-2CF0-4BA8-A6B5-1B76CB9D0B9E}" sibTransId="{DCB15421-4D0E-4791-98E1-C542CC69EA93}"/>
    <dgm:cxn modelId="{AA81AA0D-A992-46B2-BE58-9B7399AEBF52}" srcId="{4A9EF62D-E94F-4D8F-A1D3-47959E431F57}" destId="{BEDE7C25-854D-4257-B524-22ACFE31C35B}" srcOrd="1" destOrd="0" parTransId="{85DA69C1-7037-40DE-8128-0284FE6FC7FE}" sibTransId="{B12251D7-415E-4503-9ED6-0C4E307057AB}"/>
    <dgm:cxn modelId="{CAE177E6-3DC7-48DD-823C-4DF5F24D658C}" type="presOf" srcId="{6C249F9B-1C71-4595-A8CA-13A5E8BA8EEB}" destId="{9C47D301-3594-4347-B6D6-FFA44D1C6EBA}" srcOrd="0" destOrd="1" presId="urn:microsoft.com/office/officeart/2005/8/layout/hProcess10"/>
    <dgm:cxn modelId="{55854495-8525-465D-A13E-85E7C726EDBC}" srcId="{4A9EF62D-E94F-4D8F-A1D3-47959E431F57}" destId="{96366219-5049-459D-82CF-6ABA46D6B6AB}" srcOrd="2" destOrd="0" parTransId="{456F9893-0BDA-4B3A-BCF7-988FF0436593}" sibTransId="{47E055E3-E5AC-42A9-8089-EA828BCB1B78}"/>
    <dgm:cxn modelId="{988EF3F7-5F49-4CFE-BC15-815C7C89E2B6}" type="presOf" srcId="{96366219-5049-459D-82CF-6ABA46D6B6AB}" destId="{9C47D301-3594-4347-B6D6-FFA44D1C6EBA}" srcOrd="0" destOrd="3" presId="urn:microsoft.com/office/officeart/2005/8/layout/hProcess10"/>
    <dgm:cxn modelId="{A63E0CB0-19E0-4BBD-9B54-DEF5A0B8099F}" srcId="{4A9EF62D-E94F-4D8F-A1D3-47959E431F57}" destId="{A2EED1AC-A869-47E4-8B6B-F460D532DFC5}" srcOrd="3" destOrd="0" parTransId="{ACC11E51-50E8-4AF7-A9E6-B765DAABE45A}" sibTransId="{604DFE2B-28D1-4AB4-B1C5-7D412A3285D0}"/>
    <dgm:cxn modelId="{C4EFC6AB-621F-4A93-A4A4-F12F67D5A961}" type="presOf" srcId="{4A9EF62D-E94F-4D8F-A1D3-47959E431F57}" destId="{9C47D301-3594-4347-B6D6-FFA44D1C6EBA}" srcOrd="0" destOrd="0" presId="urn:microsoft.com/office/officeart/2005/8/layout/hProcess10"/>
    <dgm:cxn modelId="{CB111497-4B84-4669-88B8-618C7826B775}" type="presParOf" srcId="{E07F48A2-15A1-4847-9DC9-EA732312501B}" destId="{BAD4CD25-ED7A-4E43-A291-915DF8F95026}" srcOrd="0" destOrd="0" presId="urn:microsoft.com/office/officeart/2005/8/layout/hProcess10"/>
    <dgm:cxn modelId="{F3C53F36-A996-4A6C-A000-B6DB3337E384}" type="presParOf" srcId="{BAD4CD25-ED7A-4E43-A291-915DF8F95026}" destId="{4811638E-3C9C-4E3C-B0F4-9CD454896789}" srcOrd="0" destOrd="0" presId="urn:microsoft.com/office/officeart/2005/8/layout/hProcess10"/>
    <dgm:cxn modelId="{EE5F41B9-2EE1-453E-8D59-C07335807B21}" type="presParOf" srcId="{BAD4CD25-ED7A-4E43-A291-915DF8F95026}" destId="{9C47D301-3594-4347-B6D6-FFA44D1C6EBA}"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1638E-3C9C-4E3C-B0F4-9CD454896789}">
      <dsp:nvSpPr>
        <dsp:cNvPr id="0" name=""/>
        <dsp:cNvSpPr/>
      </dsp:nvSpPr>
      <dsp:spPr>
        <a:xfrm>
          <a:off x="4046" y="-45495"/>
          <a:ext cx="7120161" cy="377791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C47D301-3594-4347-B6D6-FFA44D1C6EBA}">
      <dsp:nvSpPr>
        <dsp:cNvPr id="0" name=""/>
        <dsp:cNvSpPr/>
      </dsp:nvSpPr>
      <dsp:spPr>
        <a:xfrm>
          <a:off x="1167189" y="1909934"/>
          <a:ext cx="7120161" cy="3959897"/>
        </a:xfrm>
        <a:prstGeom prst="roundRect">
          <a:avLst>
            <a:gd name="adj" fmla="val 10000"/>
          </a:avLst>
        </a:prstGeom>
        <a:solidFill>
          <a:schemeClr val="accent4">
            <a:lumMod val="75000"/>
            <a:alpha val="76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t" anchorCtr="0">
          <a:noAutofit/>
        </a:bodyPr>
        <a:lstStyle/>
        <a:p>
          <a:pPr lvl="0" algn="ctr" defTabSz="1422400" rtl="0">
            <a:lnSpc>
              <a:spcPct val="100000"/>
            </a:lnSpc>
            <a:spcBef>
              <a:spcPct val="0"/>
            </a:spcBef>
            <a:spcAft>
              <a:spcPts val="1200"/>
            </a:spcAft>
          </a:pPr>
          <a:r>
            <a:rPr lang="en-US" sz="3200" b="1" kern="1200" dirty="0" smtClean="0">
              <a:latin typeface="Tw Cen MT" panose="020B0602020104020603" pitchFamily="34" charset="0"/>
              <a:ea typeface="Segoe UI" pitchFamily="34" charset="0"/>
              <a:cs typeface="Segoe UI" pitchFamily="34" charset="0"/>
            </a:rPr>
            <a:t>Dangerous Behavior Examples</a:t>
          </a:r>
          <a:endParaRPr lang="en-US" sz="3200" kern="1200" dirty="0">
            <a:latin typeface="Tw Cen MT" panose="020B0602020104020603" pitchFamily="34" charset="0"/>
            <a:ea typeface="Segoe UI" pitchFamily="34" charset="0"/>
            <a:cs typeface="Segoe UI" pitchFamily="34" charset="0"/>
          </a:endParaRPr>
        </a:p>
        <a:p>
          <a:pPr marL="228600" lvl="1" indent="-228600" algn="l" defTabSz="1111250" rtl="0">
            <a:lnSpc>
              <a:spcPct val="100000"/>
            </a:lnSpc>
            <a:spcBef>
              <a:spcPct val="0"/>
            </a:spcBef>
            <a:spcAft>
              <a:spcPts val="0"/>
            </a:spcAft>
            <a:buChar char="••"/>
          </a:pPr>
          <a:r>
            <a:rPr lang="en-US" sz="2500" kern="1200" dirty="0" smtClean="0">
              <a:latin typeface="Tw Cen MT" panose="020B0602020104020603" pitchFamily="34" charset="0"/>
              <a:ea typeface="Segoe UI" pitchFamily="34" charset="0"/>
              <a:cs typeface="Segoe UI" pitchFamily="34" charset="0"/>
            </a:rPr>
            <a:t>Physical assault such as pushing, shoving or punching</a:t>
          </a:r>
          <a:endParaRPr lang="en-US" sz="2500" kern="1200" dirty="0">
            <a:latin typeface="Tw Cen MT" panose="020B0602020104020603" pitchFamily="34" charset="0"/>
            <a:ea typeface="Segoe UI" pitchFamily="34" charset="0"/>
            <a:cs typeface="Segoe UI" pitchFamily="34" charset="0"/>
          </a:endParaRPr>
        </a:p>
        <a:p>
          <a:pPr marL="228600" lvl="1" indent="-228600" algn="l" defTabSz="1111250" rtl="0">
            <a:lnSpc>
              <a:spcPct val="100000"/>
            </a:lnSpc>
            <a:spcBef>
              <a:spcPct val="0"/>
            </a:spcBef>
            <a:spcAft>
              <a:spcPts val="0"/>
            </a:spcAft>
            <a:buChar char="••"/>
          </a:pPr>
          <a:r>
            <a:rPr lang="en-US" sz="2500" kern="1200" dirty="0" smtClean="0">
              <a:latin typeface="Tw Cen MT" panose="020B0602020104020603" pitchFamily="34" charset="0"/>
              <a:ea typeface="Segoe UI" pitchFamily="34" charset="0"/>
              <a:cs typeface="Segoe UI" pitchFamily="34" charset="0"/>
            </a:rPr>
            <a:t>Throwing objects</a:t>
          </a:r>
          <a:endParaRPr lang="en-US" sz="2500" kern="1200" dirty="0">
            <a:latin typeface="Tw Cen MT" panose="020B0602020104020603" pitchFamily="34" charset="0"/>
            <a:ea typeface="Segoe UI" pitchFamily="34" charset="0"/>
            <a:cs typeface="Segoe UI" pitchFamily="34" charset="0"/>
          </a:endParaRPr>
        </a:p>
        <a:p>
          <a:pPr marL="228600" lvl="1" indent="-228600" algn="l" defTabSz="1111250" rtl="0">
            <a:lnSpc>
              <a:spcPct val="100000"/>
            </a:lnSpc>
            <a:spcBef>
              <a:spcPct val="0"/>
            </a:spcBef>
            <a:spcAft>
              <a:spcPts val="0"/>
            </a:spcAft>
            <a:buChar char="••"/>
          </a:pPr>
          <a:r>
            <a:rPr lang="en-US" sz="2500" kern="1200" dirty="0" smtClean="0">
              <a:latin typeface="Tw Cen MT" panose="020B0602020104020603" pitchFamily="34" charset="0"/>
              <a:ea typeface="Segoe UI" pitchFamily="34" charset="0"/>
              <a:cs typeface="Segoe UI" pitchFamily="34" charset="0"/>
            </a:rPr>
            <a:t>Direct communicated threat to professor, staff or another student such as: “I am going to beat you up” or “If you say that again, I will end you”</a:t>
          </a:r>
          <a:endParaRPr lang="en-US" sz="2500" kern="1200" dirty="0">
            <a:latin typeface="Tw Cen MT" panose="020B0602020104020603" pitchFamily="34" charset="0"/>
            <a:ea typeface="Segoe UI" pitchFamily="34" charset="0"/>
            <a:cs typeface="Segoe UI" pitchFamily="34" charset="0"/>
          </a:endParaRPr>
        </a:p>
        <a:p>
          <a:pPr marL="228600" lvl="1" indent="-228600" algn="l" defTabSz="1111250" rtl="0">
            <a:lnSpc>
              <a:spcPct val="100000"/>
            </a:lnSpc>
            <a:spcBef>
              <a:spcPct val="0"/>
            </a:spcBef>
            <a:spcAft>
              <a:spcPts val="0"/>
            </a:spcAft>
            <a:buChar char="••"/>
          </a:pPr>
          <a:r>
            <a:rPr lang="en-US" sz="2500" kern="1200" dirty="0" smtClean="0">
              <a:latin typeface="Tw Cen MT" panose="020B0602020104020603" pitchFamily="34" charset="0"/>
              <a:ea typeface="Segoe UI" pitchFamily="34" charset="0"/>
              <a:cs typeface="Segoe UI" pitchFamily="34" charset="0"/>
            </a:rPr>
            <a:t>Creative writing samples that indicate urgent distress AND are different than the student’s norm</a:t>
          </a:r>
          <a:endParaRPr lang="en-US" sz="2500" kern="1200" dirty="0">
            <a:latin typeface="Tw Cen MT" panose="020B0602020104020603" pitchFamily="34" charset="0"/>
            <a:ea typeface="Segoe UI" pitchFamily="34" charset="0"/>
            <a:cs typeface="Segoe UI" pitchFamily="34" charset="0"/>
          </a:endParaRPr>
        </a:p>
      </dsp:txBody>
      <dsp:txXfrm>
        <a:off x="1283170" y="2025915"/>
        <a:ext cx="6888199" cy="372793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470894"/>
          </a:xfrm>
          <a:prstGeom prst="rect">
            <a:avLst/>
          </a:prstGeom>
        </p:spPr>
        <p:txBody>
          <a:bodyPr vert="horz" lIns="94193" tIns="47097" rIns="94193" bIns="47097" rtlCol="0"/>
          <a:lstStyle>
            <a:lvl1pPr algn="l">
              <a:defRPr sz="1200"/>
            </a:lvl1pPr>
          </a:lstStyle>
          <a:p>
            <a:endParaRPr lang="en-US"/>
          </a:p>
        </p:txBody>
      </p:sp>
      <p:sp>
        <p:nvSpPr>
          <p:cNvPr id="3" name="Date Placeholder 2"/>
          <p:cNvSpPr>
            <a:spLocks noGrp="1"/>
          </p:cNvSpPr>
          <p:nvPr>
            <p:ph type="dt" sz="quarter" idx="1"/>
          </p:nvPr>
        </p:nvSpPr>
        <p:spPr>
          <a:xfrm>
            <a:off x="4021295" y="0"/>
            <a:ext cx="3076363" cy="470894"/>
          </a:xfrm>
          <a:prstGeom prst="rect">
            <a:avLst/>
          </a:prstGeom>
        </p:spPr>
        <p:txBody>
          <a:bodyPr vert="horz" lIns="94193" tIns="47097" rIns="94193" bIns="47097" rtlCol="0"/>
          <a:lstStyle>
            <a:lvl1pPr algn="r">
              <a:defRPr sz="1200"/>
            </a:lvl1pPr>
          </a:lstStyle>
          <a:p>
            <a:fld id="{756BDAEB-7409-46D5-93F2-96C24BF33A10}" type="datetimeFigureOut">
              <a:rPr lang="en-US" smtClean="0"/>
              <a:t>10/12/2021</a:t>
            </a:fld>
            <a:endParaRPr lang="en-US"/>
          </a:p>
        </p:txBody>
      </p:sp>
      <p:sp>
        <p:nvSpPr>
          <p:cNvPr id="4" name="Footer Placeholder 3"/>
          <p:cNvSpPr>
            <a:spLocks noGrp="1"/>
          </p:cNvSpPr>
          <p:nvPr>
            <p:ph type="ftr" sz="quarter" idx="2"/>
          </p:nvPr>
        </p:nvSpPr>
        <p:spPr>
          <a:xfrm>
            <a:off x="1" y="8914407"/>
            <a:ext cx="3076363" cy="470893"/>
          </a:xfrm>
          <a:prstGeom prst="rect">
            <a:avLst/>
          </a:prstGeom>
        </p:spPr>
        <p:txBody>
          <a:bodyPr vert="horz" lIns="94193" tIns="47097" rIns="94193" bIns="47097" rtlCol="0" anchor="b"/>
          <a:lstStyle>
            <a:lvl1pPr algn="l">
              <a:defRPr sz="1200"/>
            </a:lvl1pPr>
          </a:lstStyle>
          <a:p>
            <a:endParaRPr lang="en-US"/>
          </a:p>
        </p:txBody>
      </p:sp>
      <p:sp>
        <p:nvSpPr>
          <p:cNvPr id="5" name="Slide Number Placeholder 4"/>
          <p:cNvSpPr>
            <a:spLocks noGrp="1"/>
          </p:cNvSpPr>
          <p:nvPr>
            <p:ph type="sldNum" sz="quarter" idx="3"/>
          </p:nvPr>
        </p:nvSpPr>
        <p:spPr>
          <a:xfrm>
            <a:off x="4021295" y="8914407"/>
            <a:ext cx="3076363" cy="470893"/>
          </a:xfrm>
          <a:prstGeom prst="rect">
            <a:avLst/>
          </a:prstGeom>
        </p:spPr>
        <p:txBody>
          <a:bodyPr vert="horz" lIns="94193" tIns="47097" rIns="94193" bIns="47097" rtlCol="0" anchor="b"/>
          <a:lstStyle>
            <a:lvl1pPr algn="r">
              <a:defRPr sz="1200"/>
            </a:lvl1pPr>
          </a:lstStyle>
          <a:p>
            <a:fld id="{4A4874D9-219C-4AAB-8B54-4302A5F9B811}" type="slidenum">
              <a:rPr lang="en-US" smtClean="0"/>
              <a:t>‹#›</a:t>
            </a:fld>
            <a:endParaRPr lang="en-US"/>
          </a:p>
        </p:txBody>
      </p:sp>
    </p:spTree>
    <p:extLst>
      <p:ext uri="{BB962C8B-B14F-4D97-AF65-F5344CB8AC3E}">
        <p14:creationId xmlns:p14="http://schemas.microsoft.com/office/powerpoint/2010/main" val="1452683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76363" cy="46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93" tIns="47097" rIns="94193" bIns="47097"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4021295" y="0"/>
            <a:ext cx="3076363" cy="46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93" tIns="47097" rIns="94193" bIns="47097"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203325" y="703263"/>
            <a:ext cx="4694238" cy="35194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9931" y="4458018"/>
            <a:ext cx="5679440" cy="4223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93" tIns="47097" rIns="94193" bIns="4709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1" y="8914407"/>
            <a:ext cx="3076363" cy="46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93" tIns="47097" rIns="94193" bIns="47097"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4021295" y="8914407"/>
            <a:ext cx="3076363" cy="46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93" tIns="47097" rIns="94193" bIns="47097" numCol="1" anchor="b" anchorCtr="0" compatLnSpc="1">
            <a:prstTxWarp prst="textNoShape">
              <a:avLst/>
            </a:prstTxWarp>
          </a:bodyPr>
          <a:lstStyle>
            <a:lvl1pPr algn="r">
              <a:defRPr sz="1200"/>
            </a:lvl1pPr>
          </a:lstStyle>
          <a:p>
            <a:fld id="{F300153E-A2EB-4F66-9E89-1DB6AFEBA555}" type="slidenum">
              <a:rPr lang="en-US"/>
              <a:pPr/>
              <a:t>‹#›</a:t>
            </a:fld>
            <a:endParaRPr lang="en-US"/>
          </a:p>
        </p:txBody>
      </p:sp>
    </p:spTree>
    <p:extLst>
      <p:ext uri="{BB962C8B-B14F-4D97-AF65-F5344CB8AC3E}">
        <p14:creationId xmlns:p14="http://schemas.microsoft.com/office/powerpoint/2010/main" val="14460276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cla.app.box.com/v/bit-brochur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2E0DEC-2702-4917-B01A-ED1F76901340}" type="slidenum">
              <a:rPr lang="en-US"/>
              <a:pPr/>
              <a:t>1</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pPr marL="235483" indent="-235483">
              <a:lnSpc>
                <a:spcPct val="90000"/>
              </a:lnSpc>
            </a:pPr>
            <a:endParaRPr lang="en-US" dirty="0"/>
          </a:p>
        </p:txBody>
      </p:sp>
    </p:spTree>
    <p:extLst>
      <p:ext uri="{BB962C8B-B14F-4D97-AF65-F5344CB8AC3E}">
        <p14:creationId xmlns:p14="http://schemas.microsoft.com/office/powerpoint/2010/main" val="365008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dirty="0" smtClean="0"/>
              <a:t/>
            </a:r>
            <a:br>
              <a:rPr lang="en-US" dirty="0" smtClean="0"/>
            </a:br>
            <a:r>
              <a:rPr lang="en-US" dirty="0" smtClean="0"/>
              <a:t>Student Rights &amp; Responsibilities Policy (SA507) and procedure (SA507.1) can be found here: </a:t>
            </a:r>
          </a:p>
          <a:p>
            <a:r>
              <a:rPr lang="en-US" dirty="0" smtClean="0"/>
              <a:t>https://www.uclaextension.edu/policies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3FE2A4F-5ED0-4C0F-826D-3BBDA2697D2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036277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uses for the incident reporting</a:t>
            </a:r>
            <a:r>
              <a:rPr lang="en-US" baseline="0" dirty="0" smtClean="0"/>
              <a:t> form. </a:t>
            </a:r>
            <a:endParaRPr lang="en-US" dirty="0" smtClean="0"/>
          </a:p>
          <a:p>
            <a:r>
              <a:rPr lang="en-US" dirty="0" smtClean="0"/>
              <a:t>Information</a:t>
            </a:r>
            <a:r>
              <a:rPr lang="en-US" baseline="0" dirty="0" smtClean="0"/>
              <a:t> about the BIT can be found here: </a:t>
            </a:r>
          </a:p>
          <a:p>
            <a:endParaRPr lang="en-US" baseline="0" dirty="0" smtClean="0"/>
          </a:p>
          <a:p>
            <a:r>
              <a:rPr lang="en-US" dirty="0" smtClean="0">
                <a:hlinkClick r:id="rId3"/>
              </a:rPr>
              <a:t>https://ucla.app.box.com/v/bit-brochure</a:t>
            </a:r>
            <a:endParaRPr lang="en-US" dirty="0"/>
          </a:p>
        </p:txBody>
      </p:sp>
      <p:sp>
        <p:nvSpPr>
          <p:cNvPr id="4" name="Slide Number Placeholder 3"/>
          <p:cNvSpPr>
            <a:spLocks noGrp="1"/>
          </p:cNvSpPr>
          <p:nvPr>
            <p:ph type="sldNum" sz="quarter" idx="10"/>
          </p:nvPr>
        </p:nvSpPr>
        <p:spPr/>
        <p:txBody>
          <a:bodyPr/>
          <a:lstStyle/>
          <a:p>
            <a:fld id="{73FE2A4F-5ED0-4C0F-826D-3BBDA2697D2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984931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steps to the process. Manage, Refer, Report. </a:t>
            </a:r>
          </a:p>
          <a:p>
            <a:r>
              <a:rPr lang="en-US" dirty="0" smtClean="0"/>
              <a:t>People</a:t>
            </a:r>
            <a:r>
              <a:rPr lang="en-US" baseline="0" dirty="0" smtClean="0"/>
              <a:t> often think of reporting as step one, but it is actually the final step in the process.</a:t>
            </a:r>
          </a:p>
          <a:p>
            <a:r>
              <a:rPr lang="en-US" baseline="0" dirty="0" smtClean="0"/>
              <a:t>Majority of behavioral issues mitigated with proper classroom management techniques, but often taught to be subject matter experts, not teachers.</a:t>
            </a:r>
            <a:endParaRPr lang="en-US" dirty="0" smtClean="0"/>
          </a:p>
          <a:p>
            <a:endParaRPr lang="en-US" dirty="0"/>
          </a:p>
        </p:txBody>
      </p:sp>
      <p:sp>
        <p:nvSpPr>
          <p:cNvPr id="4" name="Slide Number Placeholder 3"/>
          <p:cNvSpPr>
            <a:spLocks noGrp="1"/>
          </p:cNvSpPr>
          <p:nvPr>
            <p:ph type="sldNum" sz="quarter" idx="10"/>
          </p:nvPr>
        </p:nvSpPr>
        <p:spPr/>
        <p:txBody>
          <a:bodyPr/>
          <a:lstStyle/>
          <a:p>
            <a:fld id="{F300153E-A2EB-4F66-9E89-1DB6AFEBA555}" type="slidenum">
              <a:rPr lang="en-US" smtClean="0"/>
              <a:pPr/>
              <a:t>4</a:t>
            </a:fld>
            <a:endParaRPr lang="en-US"/>
          </a:p>
        </p:txBody>
      </p:sp>
    </p:spTree>
    <p:extLst>
      <p:ext uri="{BB962C8B-B14F-4D97-AF65-F5344CB8AC3E}">
        <p14:creationId xmlns:p14="http://schemas.microsoft.com/office/powerpoint/2010/main" val="1871401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aseline="0" dirty="0" smtClean="0"/>
          </a:p>
          <a:p>
            <a:r>
              <a:rPr lang="en-US" baseline="0" dirty="0" smtClean="0"/>
              <a:t>An overwhelming majority of student behaviors are either disruptive or distracting. These behaviors are under the purview of the instructor to handle within the classroom environment. Students can not be disciplined under the code for being rude or obnoxious. It is important to set, and enforce, strong classroom behavioral expectations.</a:t>
            </a:r>
            <a:br>
              <a:rPr lang="en-US" baseline="0" dirty="0" smtClean="0"/>
            </a:br>
            <a:endParaRPr lang="en-US" baseline="0" dirty="0" smtClean="0"/>
          </a:p>
          <a:p>
            <a:r>
              <a:rPr lang="en-US" baseline="0" dirty="0" smtClean="0"/>
              <a:t>In rare cases, Dangerous behaviors should result in a call to 911.  Any imminent threat or safety concern should be taken seriously and the proper emergency response staff should be called to manage the issue. Please call x3000 after calling 911 to report that 911 has been contacted. </a:t>
            </a:r>
            <a:br>
              <a:rPr lang="en-US" baseline="0" dirty="0" smtClean="0"/>
            </a:br>
            <a:r>
              <a:rPr lang="en-US" baseline="0" dirty="0" smtClean="0"/>
              <a:t/>
            </a:r>
            <a:br>
              <a:rPr lang="en-US" baseline="0" dirty="0" smtClean="0"/>
            </a:br>
            <a:r>
              <a:rPr lang="en-US" baseline="0" dirty="0" smtClean="0"/>
              <a:t>Students in distress primer</a:t>
            </a:r>
          </a:p>
          <a:p>
            <a:endParaRPr lang="en-US" dirty="0" smtClean="0"/>
          </a:p>
          <a:p>
            <a:endParaRPr lang="en-US" dirty="0" smtClean="0"/>
          </a:p>
          <a:p>
            <a:endParaRPr lang="en-US" dirty="0"/>
          </a:p>
        </p:txBody>
      </p:sp>
      <p:sp>
        <p:nvSpPr>
          <p:cNvPr id="4" name="Slide Number Placeholder 3"/>
          <p:cNvSpPr>
            <a:spLocks noGrp="1"/>
          </p:cNvSpPr>
          <p:nvPr>
            <p:ph type="sldNum" sz="quarter" idx="5"/>
          </p:nvPr>
        </p:nvSpPr>
        <p:spPr/>
        <p:txBody>
          <a:bodyPr/>
          <a:lstStyle/>
          <a:p>
            <a:fld id="{E33F77E6-29CF-D348-A802-7D8DA86D0CAD}" type="slidenum">
              <a:rPr lang="en-US">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475598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 resources brochure</a:t>
            </a:r>
            <a:endParaRPr lang="en-US" dirty="0"/>
          </a:p>
        </p:txBody>
      </p:sp>
      <p:sp>
        <p:nvSpPr>
          <p:cNvPr id="4" name="Slide Number Placeholder 3"/>
          <p:cNvSpPr>
            <a:spLocks noGrp="1"/>
          </p:cNvSpPr>
          <p:nvPr>
            <p:ph type="sldNum" sz="quarter" idx="10"/>
          </p:nvPr>
        </p:nvSpPr>
        <p:spPr/>
        <p:txBody>
          <a:bodyPr/>
          <a:lstStyle/>
          <a:p>
            <a:fld id="{F300153E-A2EB-4F66-9E89-1DB6AFEBA555}" type="slidenum">
              <a:rPr lang="en-US" smtClean="0"/>
              <a:pPr/>
              <a:t>6</a:t>
            </a:fld>
            <a:endParaRPr lang="en-US"/>
          </a:p>
        </p:txBody>
      </p:sp>
    </p:spTree>
    <p:extLst>
      <p:ext uri="{BB962C8B-B14F-4D97-AF65-F5344CB8AC3E}">
        <p14:creationId xmlns:p14="http://schemas.microsoft.com/office/powerpoint/2010/main" val="129278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3FE2A4F-5ED0-4C0F-826D-3BBDA2697D2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058182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exercises</a:t>
            </a:r>
            <a:r>
              <a:rPr lang="en-US" baseline="0" dirty="0" smtClean="0"/>
              <a:t> – breakout rooms</a:t>
            </a:r>
            <a:endParaRPr lang="en-US" dirty="0"/>
          </a:p>
        </p:txBody>
      </p:sp>
      <p:sp>
        <p:nvSpPr>
          <p:cNvPr id="4" name="Slide Number Placeholder 3"/>
          <p:cNvSpPr>
            <a:spLocks noGrp="1"/>
          </p:cNvSpPr>
          <p:nvPr>
            <p:ph type="sldNum" sz="quarter" idx="10"/>
          </p:nvPr>
        </p:nvSpPr>
        <p:spPr/>
        <p:txBody>
          <a:bodyPr/>
          <a:lstStyle/>
          <a:p>
            <a:fld id="{73FE2A4F-5ED0-4C0F-826D-3BBDA2697D2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892844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8ED4A-9D56-4659-B4F3-6B6AF929AA47}" type="slidenum">
              <a:rPr lang="en-US" smtClean="0"/>
              <a:pPr/>
              <a:t>‹#›</a:t>
            </a:fld>
            <a:endParaRPr lang="en-US"/>
          </a:p>
        </p:txBody>
      </p:sp>
    </p:spTree>
    <p:extLst>
      <p:ext uri="{BB962C8B-B14F-4D97-AF65-F5344CB8AC3E}">
        <p14:creationId xmlns:p14="http://schemas.microsoft.com/office/powerpoint/2010/main" val="2260735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auto">
              <a:spcBef>
                <a:spcPts val="0"/>
              </a:spcBef>
              <a:spcAft>
                <a:spcPts val="0"/>
              </a:spcAft>
            </a:pPr>
            <a:fld id="{0751CC59-E851-4337-B3B6-744D7AD205EA}" type="datetimeFigureOut">
              <a:rPr lang="en-US" smtClean="0">
                <a:solidFill>
                  <a:prstClr val="black">
                    <a:tint val="75000"/>
                  </a:prstClr>
                </a:solidFill>
                <a:latin typeface="Calibri"/>
              </a:rPr>
              <a:pPr fontAlgn="auto">
                <a:spcBef>
                  <a:spcPts val="0"/>
                </a:spcBef>
                <a:spcAft>
                  <a:spcPts val="0"/>
                </a:spcAft>
              </a:pPr>
              <a:t>10/12/2021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156B9E6E-2A9F-4A12-896A-502507356978}"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71913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auto">
              <a:spcBef>
                <a:spcPts val="0"/>
              </a:spcBef>
              <a:spcAft>
                <a:spcPts val="0"/>
              </a:spcAft>
            </a:pPr>
            <a:fld id="{0751CC59-E851-4337-B3B6-744D7AD205EA}" type="datetimeFigureOut">
              <a:rPr lang="en-US" smtClean="0">
                <a:solidFill>
                  <a:prstClr val="black">
                    <a:tint val="75000"/>
                  </a:prstClr>
                </a:solidFill>
                <a:latin typeface="Calibri"/>
              </a:rPr>
              <a:pPr fontAlgn="auto">
                <a:spcBef>
                  <a:spcPts val="0"/>
                </a:spcBef>
                <a:spcAft>
                  <a:spcPts val="0"/>
                </a:spcAft>
              </a:pPr>
              <a:t>10/12/2021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156B9E6E-2A9F-4A12-896A-502507356978}"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289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3CDE9-3DDD-49B4-9CC3-6E811F2B83EB}" type="slidenum">
              <a:rPr lang="en-US" smtClean="0"/>
              <a:pPr/>
              <a:t>‹#›</a:t>
            </a:fld>
            <a:endParaRPr lang="en-US"/>
          </a:p>
        </p:txBody>
      </p:sp>
    </p:spTree>
    <p:extLst>
      <p:ext uri="{BB962C8B-B14F-4D97-AF65-F5344CB8AC3E}">
        <p14:creationId xmlns:p14="http://schemas.microsoft.com/office/powerpoint/2010/main" val="166965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0751CC59-E851-4337-B3B6-744D7AD205EA}" type="datetimeFigureOut">
              <a:rPr lang="en-US" smtClean="0">
                <a:solidFill>
                  <a:prstClr val="black">
                    <a:tint val="75000"/>
                  </a:prstClr>
                </a:solidFill>
                <a:latin typeface="Calibri"/>
              </a:rPr>
              <a:pPr fontAlgn="auto">
                <a:spcBef>
                  <a:spcPts val="0"/>
                </a:spcBef>
                <a:spcAft>
                  <a:spcPts val="0"/>
                </a:spcAft>
              </a:pPr>
              <a:t>10/12/2021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156B9E6E-2A9F-4A12-896A-502507356978}"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27061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fontAlgn="auto">
              <a:spcBef>
                <a:spcPts val="0"/>
              </a:spcBef>
              <a:spcAft>
                <a:spcPts val="0"/>
              </a:spcAft>
            </a:pPr>
            <a:fld id="{0751CC59-E851-4337-B3B6-744D7AD205EA}" type="datetimeFigureOut">
              <a:rPr lang="en-US" smtClean="0">
                <a:solidFill>
                  <a:prstClr val="black">
                    <a:tint val="75000"/>
                  </a:prstClr>
                </a:solidFill>
                <a:latin typeface="Calibri"/>
              </a:rPr>
              <a:pPr fontAlgn="auto">
                <a:spcBef>
                  <a:spcPts val="0"/>
                </a:spcBef>
                <a:spcAft>
                  <a:spcPts val="0"/>
                </a:spcAft>
              </a:pPr>
              <a:t>10/12/2021</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156B9E6E-2A9F-4A12-896A-502507356978}"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3677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fontAlgn="auto">
              <a:spcBef>
                <a:spcPts val="0"/>
              </a:spcBef>
              <a:spcAft>
                <a:spcPts val="0"/>
              </a:spcAft>
            </a:pPr>
            <a:fld id="{0751CC59-E851-4337-B3B6-744D7AD205EA}" type="datetimeFigureOut">
              <a:rPr lang="en-US" smtClean="0">
                <a:solidFill>
                  <a:prstClr val="black">
                    <a:tint val="75000"/>
                  </a:prstClr>
                </a:solidFill>
                <a:latin typeface="Calibri"/>
              </a:rPr>
              <a:pPr fontAlgn="auto">
                <a:spcBef>
                  <a:spcPts val="0"/>
                </a:spcBef>
                <a:spcAft>
                  <a:spcPts val="0"/>
                </a:spcAft>
              </a:pPr>
              <a:t>10/12/2021</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fontAlgn="auto">
              <a:spcBef>
                <a:spcPts val="0"/>
              </a:spcBef>
              <a:spcAft>
                <a:spcPts val="0"/>
              </a:spcAft>
            </a:pPr>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fontAlgn="auto">
              <a:spcBef>
                <a:spcPts val="0"/>
              </a:spcBef>
              <a:spcAft>
                <a:spcPts val="0"/>
              </a:spcAft>
            </a:pPr>
            <a:fld id="{156B9E6E-2A9F-4A12-896A-502507356978}"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51285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auto">
              <a:spcBef>
                <a:spcPts val="0"/>
              </a:spcBef>
              <a:spcAft>
                <a:spcPts val="0"/>
              </a:spcAft>
            </a:pPr>
            <a:fld id="{0751CC59-E851-4337-B3B6-744D7AD205EA}" type="datetimeFigureOut">
              <a:rPr lang="en-US" smtClean="0">
                <a:solidFill>
                  <a:prstClr val="black">
                    <a:tint val="75000"/>
                  </a:prstClr>
                </a:solidFill>
                <a:latin typeface="Calibri"/>
              </a:rPr>
              <a:pPr fontAlgn="auto">
                <a:spcBef>
                  <a:spcPts val="0"/>
                </a:spcBef>
                <a:spcAft>
                  <a:spcPts val="0"/>
                </a:spcAft>
              </a:pPr>
              <a:t>10/12/2021</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156B9E6E-2A9F-4A12-896A-502507356978}"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8405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1CC59-E851-4337-B3B6-744D7AD205EA}" type="datetimeFigureOut">
              <a:rPr lang="en-US" smtClean="0">
                <a:solidFill>
                  <a:prstClr val="black">
                    <a:tint val="75000"/>
                  </a:prstClr>
                </a:solidFill>
              </a:rPr>
              <a:pPr/>
              <a:t>10/12/2021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56B9E6E-2A9F-4A12-896A-5025073569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2562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0751CC59-E851-4337-B3B6-744D7AD205EA}" type="datetimeFigureOut">
              <a:rPr lang="en-US" smtClean="0">
                <a:solidFill>
                  <a:prstClr val="black">
                    <a:tint val="75000"/>
                  </a:prstClr>
                </a:solidFill>
                <a:latin typeface="Calibri"/>
              </a:rPr>
              <a:pPr fontAlgn="auto">
                <a:spcBef>
                  <a:spcPts val="0"/>
                </a:spcBef>
                <a:spcAft>
                  <a:spcPts val="0"/>
                </a:spcAft>
              </a:pPr>
              <a:t>10/12/2021</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156B9E6E-2A9F-4A12-896A-502507356978}"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0280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0751CC59-E851-4337-B3B6-744D7AD205EA}" type="datetimeFigureOut">
              <a:rPr lang="en-US" smtClean="0">
                <a:solidFill>
                  <a:prstClr val="black">
                    <a:tint val="75000"/>
                  </a:prstClr>
                </a:solidFill>
                <a:latin typeface="Calibri"/>
              </a:rPr>
              <a:pPr fontAlgn="auto">
                <a:spcBef>
                  <a:spcPts val="0"/>
                </a:spcBef>
                <a:spcAft>
                  <a:spcPts val="0"/>
                </a:spcAft>
              </a:pPr>
              <a:t>10/12/2021</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156B9E6E-2A9F-4A12-896A-502507356978}"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0726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0751CC59-E851-4337-B3B6-744D7AD205EA}" type="datetimeFigureOut">
              <a:rPr lang="en-US" smtClean="0">
                <a:solidFill>
                  <a:prstClr val="black">
                    <a:tint val="75000"/>
                  </a:prstClr>
                </a:solidFill>
                <a:latin typeface="Calibri"/>
              </a:rPr>
              <a:pPr fontAlgn="auto">
                <a:spcBef>
                  <a:spcPts val="0"/>
                </a:spcBef>
                <a:spcAft>
                  <a:spcPts val="0"/>
                </a:spcAft>
              </a:pPr>
              <a:t>10/12/2021</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156B9E6E-2A9F-4A12-896A-502507356978}"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8345996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incidentreporting.uclaextension.ed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ucla.box.com/s/ex88e3fyj7zdkfmwe1a3g5fm1pjnhsxx" TargetMode="External"/><Relationship Id="rId4" Type="http://schemas.openxmlformats.org/officeDocument/2006/relationships/hyperlink" Target="mailto:SRRC@unex.ucla.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2679" y="0"/>
            <a:ext cx="2300440" cy="2598820"/>
          </a:xfrm>
          <a:prstGeom prst="rect">
            <a:avLst/>
          </a:prstGeom>
          <a:blipFill dpi="0" rotWithShape="1">
            <a:blip r:embed="rId3" cstate="print">
              <a:extLst>
                <a:ext uri="{28A0092B-C50C-407E-A947-70E740481C1C}">
                  <a14:useLocalDpi xmlns:a14="http://schemas.microsoft.com/office/drawing/2010/main" val="0"/>
                </a:ext>
              </a:extLst>
            </a:blip>
            <a:srcRect/>
            <a:stretch>
              <a:fillRect r="-60750" b="-1464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43119" y="0"/>
            <a:ext cx="2300440" cy="2598820"/>
          </a:xfrm>
          <a:prstGeom prst="rect">
            <a:avLst/>
          </a:prstGeom>
          <a:blipFill dpi="0" rotWithShape="1">
            <a:blip r:embed="rId3" cstate="print">
              <a:extLst>
                <a:ext uri="{28A0092B-C50C-407E-A947-70E740481C1C}">
                  <a14:useLocalDpi xmlns:a14="http://schemas.microsoft.com/office/drawing/2010/main" val="0"/>
                </a:ext>
              </a:extLst>
            </a:blip>
            <a:srcRect/>
            <a:stretch>
              <a:fillRect r="-60750" b="-1464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43559" y="0"/>
            <a:ext cx="2300440" cy="2598820"/>
          </a:xfrm>
          <a:prstGeom prst="rect">
            <a:avLst/>
          </a:prstGeom>
          <a:blipFill dpi="0" rotWithShape="1">
            <a:blip r:embed="rId3" cstate="print">
              <a:extLst>
                <a:ext uri="{28A0092B-C50C-407E-A947-70E740481C1C}">
                  <a14:useLocalDpi xmlns:a14="http://schemas.microsoft.com/office/drawing/2010/main" val="0"/>
                </a:ext>
              </a:extLst>
            </a:blip>
            <a:srcRect/>
            <a:stretch>
              <a:fillRect r="-60750" b="-1464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0" name="Picture 8"/>
          <p:cNvPicPr preferRelativeResize="0">
            <a:picLocks noChangeArrowheads="1"/>
          </p:cNvPicPr>
          <p:nvPr/>
        </p:nvPicPr>
        <p:blipFill rotWithShape="1">
          <a:blip r:embed="rId4" cstate="print">
            <a:extLst>
              <a:ext uri="{28A0092B-C50C-407E-A947-70E740481C1C}">
                <a14:useLocalDpi xmlns:a14="http://schemas.microsoft.com/office/drawing/2010/main" val="0"/>
              </a:ext>
            </a:extLst>
          </a:blip>
          <a:srcRect t="36924"/>
          <a:stretch/>
        </p:blipFill>
        <p:spPr bwMode="auto">
          <a:xfrm>
            <a:off x="-1" y="2598820"/>
            <a:ext cx="9144001" cy="425918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543118" y="5343624"/>
            <a:ext cx="4600881" cy="1514376"/>
          </a:xfrm>
        </p:spPr>
        <p:txBody>
          <a:bodyPr>
            <a:noAutofit/>
          </a:bodyPr>
          <a:lstStyle/>
          <a:p>
            <a:pPr algn="r">
              <a:spcBef>
                <a:spcPts val="0"/>
              </a:spcBef>
            </a:pPr>
            <a:r>
              <a:rPr lang="en-US" sz="2100" b="1" dirty="0" smtClean="0">
                <a:solidFill>
                  <a:srgbClr val="FFC000"/>
                </a:solidFill>
                <a:latin typeface="Tw Cen MT" panose="020B0602020104020603" pitchFamily="34" charset="0"/>
              </a:rPr>
              <a:t>Melissa Turkington</a:t>
            </a:r>
          </a:p>
          <a:p>
            <a:pPr algn="r">
              <a:spcBef>
                <a:spcPts val="0"/>
              </a:spcBef>
            </a:pPr>
            <a:r>
              <a:rPr lang="en-US" sz="1900" dirty="0" smtClean="0">
                <a:solidFill>
                  <a:schemeClr val="bg1"/>
                </a:solidFill>
                <a:latin typeface="Tw Cen MT" panose="020B0602020104020603" pitchFamily="34" charset="0"/>
              </a:rPr>
              <a:t>Student Rights &amp; Responsibilities Manager</a:t>
            </a:r>
          </a:p>
          <a:p>
            <a:pPr algn="r">
              <a:spcBef>
                <a:spcPts val="1200"/>
              </a:spcBef>
            </a:pPr>
            <a:r>
              <a:rPr lang="en-US" sz="2100" b="1" dirty="0">
                <a:solidFill>
                  <a:srgbClr val="FFC000"/>
                </a:solidFill>
                <a:latin typeface="Tw Cen MT" panose="020B0602020104020603" pitchFamily="34" charset="0"/>
              </a:rPr>
              <a:t>Kim Thrift</a:t>
            </a:r>
          </a:p>
          <a:p>
            <a:pPr algn="r">
              <a:spcBef>
                <a:spcPts val="0"/>
              </a:spcBef>
            </a:pPr>
            <a:r>
              <a:rPr lang="en-US" sz="1900" dirty="0">
                <a:solidFill>
                  <a:schemeClr val="bg1"/>
                </a:solidFill>
                <a:latin typeface="Tw Cen MT" panose="020B0602020104020603" pitchFamily="34" charset="0"/>
              </a:rPr>
              <a:t>Institutional Policy &amp; Process Analyst</a:t>
            </a:r>
          </a:p>
          <a:p>
            <a:pPr algn="r">
              <a:spcBef>
                <a:spcPts val="0"/>
              </a:spcBef>
            </a:pPr>
            <a:endParaRPr lang="en-US" sz="2000" dirty="0">
              <a:solidFill>
                <a:schemeClr val="bg1"/>
              </a:solidFill>
              <a:latin typeface="Tw Cen MT" panose="020B0602020104020603" pitchFamily="34" charset="0"/>
            </a:endParaRPr>
          </a:p>
        </p:txBody>
      </p:sp>
      <p:sp>
        <p:nvSpPr>
          <p:cNvPr id="5" name="Rectangle 4"/>
          <p:cNvSpPr/>
          <p:nvPr/>
        </p:nvSpPr>
        <p:spPr>
          <a:xfrm>
            <a:off x="-2" y="0"/>
            <a:ext cx="2300440" cy="2598820"/>
          </a:xfrm>
          <a:prstGeom prst="rect">
            <a:avLst/>
          </a:prstGeom>
          <a:blipFill dpi="0" rotWithShape="1">
            <a:blip r:embed="rId3" cstate="print">
              <a:extLst>
                <a:ext uri="{28A0092B-C50C-407E-A947-70E740481C1C}">
                  <a14:useLocalDpi xmlns:a14="http://schemas.microsoft.com/office/drawing/2010/main" val="0"/>
                </a:ext>
              </a:extLst>
            </a:blip>
            <a:srcRect/>
            <a:stretch>
              <a:fillRect r="-60750" b="-1464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 y="481261"/>
            <a:ext cx="9144000" cy="2508985"/>
          </a:xfrm>
          <a:noFill/>
          <a:ln>
            <a:noFill/>
          </a:ln>
        </p:spPr>
        <p:style>
          <a:lnRef idx="0">
            <a:scrgbClr r="0" g="0" b="0"/>
          </a:lnRef>
          <a:fillRef idx="0">
            <a:scrgbClr r="0" g="0" b="0"/>
          </a:fillRef>
          <a:effectRef idx="0">
            <a:scrgbClr r="0" g="0" b="0"/>
          </a:effectRef>
          <a:fontRef idx="minor">
            <a:schemeClr val="lt1"/>
          </a:fontRef>
        </p:style>
        <p:txBody>
          <a:bodyPr>
            <a:normAutofit/>
          </a:bodyPr>
          <a:lstStyle/>
          <a:p>
            <a:pPr>
              <a:lnSpc>
                <a:spcPct val="100000"/>
              </a:lnSpc>
              <a:spcBef>
                <a:spcPts val="1200"/>
              </a:spcBef>
            </a:pPr>
            <a:r>
              <a:rPr lang="en-US" sz="4800" b="1" dirty="0" smtClean="0">
                <a:solidFill>
                  <a:srgbClr val="FFC000"/>
                </a:solidFill>
                <a:latin typeface="Tw Cen MT" panose="020B0602020104020603" pitchFamily="34" charset="0"/>
              </a:rPr>
              <a:t>Student Services Process Training:</a:t>
            </a:r>
            <a:r>
              <a:rPr lang="en-US" sz="4800" dirty="0" smtClean="0">
                <a:solidFill>
                  <a:schemeClr val="bg1"/>
                </a:solidFill>
                <a:latin typeface="Tw Cen MT" panose="020B0602020104020603" pitchFamily="34" charset="0"/>
              </a:rPr>
              <a:t/>
            </a:r>
            <a:br>
              <a:rPr lang="en-US" sz="4800" dirty="0" smtClean="0">
                <a:solidFill>
                  <a:schemeClr val="bg1"/>
                </a:solidFill>
                <a:latin typeface="Tw Cen MT" panose="020B0602020104020603" pitchFamily="34" charset="0"/>
              </a:rPr>
            </a:br>
            <a:r>
              <a:rPr lang="en-US" sz="3600" dirty="0">
                <a:solidFill>
                  <a:schemeClr val="bg1"/>
                </a:solidFill>
                <a:latin typeface="Tw Cen MT" panose="020B0602020104020603" pitchFamily="34" charset="0"/>
              </a:rPr>
              <a:t>Policy Compliance, </a:t>
            </a:r>
            <a:r>
              <a:rPr lang="en-US" sz="3600" dirty="0" smtClean="0">
                <a:solidFill>
                  <a:schemeClr val="bg1"/>
                </a:solidFill>
                <a:latin typeface="Tw Cen MT" panose="020B0602020104020603" pitchFamily="34" charset="0"/>
              </a:rPr>
              <a:t>Reporting and</a:t>
            </a:r>
            <a:br>
              <a:rPr lang="en-US" sz="3600" dirty="0" smtClean="0">
                <a:solidFill>
                  <a:schemeClr val="bg1"/>
                </a:solidFill>
                <a:latin typeface="Tw Cen MT" panose="020B0602020104020603" pitchFamily="34" charset="0"/>
              </a:rPr>
            </a:br>
            <a:r>
              <a:rPr lang="en-US" sz="3600" dirty="0" smtClean="0">
                <a:solidFill>
                  <a:schemeClr val="bg1"/>
                </a:solidFill>
                <a:latin typeface="Tw Cen MT" panose="020B0602020104020603" pitchFamily="34" charset="0"/>
              </a:rPr>
              <a:t>Incident Management for</a:t>
            </a:r>
            <a:br>
              <a:rPr lang="en-US" sz="3600" dirty="0" smtClean="0">
                <a:solidFill>
                  <a:schemeClr val="bg1"/>
                </a:solidFill>
                <a:latin typeface="Tw Cen MT" panose="020B0602020104020603" pitchFamily="34" charset="0"/>
              </a:rPr>
            </a:br>
            <a:r>
              <a:rPr lang="en-US" sz="3600" dirty="0" smtClean="0">
                <a:solidFill>
                  <a:schemeClr val="bg1"/>
                </a:solidFill>
                <a:latin typeface="Tw Cen MT" panose="020B0602020104020603" pitchFamily="34" charset="0"/>
              </a:rPr>
              <a:t>Student Conduct and Student Grievances</a:t>
            </a:r>
            <a:endParaRPr lang="en-US" sz="3600" dirty="0">
              <a:solidFill>
                <a:schemeClr val="bg1"/>
              </a:solidFill>
              <a:latin typeface="Tw Cen MT" panose="020B0602020104020603"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r="5572"/>
          <a:stretch/>
        </p:blipFill>
        <p:spPr>
          <a:xfrm>
            <a:off x="0" y="0"/>
            <a:ext cx="9134376" cy="6858000"/>
          </a:xfrm>
        </p:spPr>
      </p:pic>
      <p:grpSp>
        <p:nvGrpSpPr>
          <p:cNvPr id="9" name="Group 8"/>
          <p:cNvGrpSpPr/>
          <p:nvPr/>
        </p:nvGrpSpPr>
        <p:grpSpPr>
          <a:xfrm>
            <a:off x="0" y="76802"/>
            <a:ext cx="6112042" cy="1193733"/>
            <a:chOff x="0" y="1360078"/>
            <a:chExt cx="9406032" cy="715124"/>
          </a:xfrm>
          <a:noFill/>
        </p:grpSpPr>
        <p:sp>
          <p:nvSpPr>
            <p:cNvPr id="10" name="Rounded Rectangle 9"/>
            <p:cNvSpPr/>
            <p:nvPr/>
          </p:nvSpPr>
          <p:spPr>
            <a:xfrm>
              <a:off x="0" y="1487053"/>
              <a:ext cx="7228573" cy="588149"/>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Rounded Rectangle 4"/>
            <p:cNvSpPr txBox="1"/>
            <p:nvPr/>
          </p:nvSpPr>
          <p:spPr>
            <a:xfrm>
              <a:off x="0" y="1360078"/>
              <a:ext cx="9406032" cy="5594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800" b="1" dirty="0" smtClean="0">
                  <a:solidFill>
                    <a:schemeClr val="bg1">
                      <a:lumMod val="95000"/>
                    </a:schemeClr>
                  </a:solidFill>
                  <a:latin typeface="Century Gothic" panose="020B0502020202020204" pitchFamily="34" charset="0"/>
                </a:rPr>
                <a:t>Policy Compliance</a:t>
              </a:r>
              <a:endParaRPr lang="en-US" sz="4800" b="1" kern="1200" dirty="0">
                <a:solidFill>
                  <a:schemeClr val="bg1">
                    <a:lumMod val="95000"/>
                  </a:schemeClr>
                </a:solidFill>
                <a:latin typeface="Century Gothic" panose="020B0502020202020204" pitchFamily="34" charset="0"/>
              </a:endParaRPr>
            </a:p>
          </p:txBody>
        </p:sp>
      </p:grpSp>
      <p:sp>
        <p:nvSpPr>
          <p:cNvPr id="14" name="TextBox 13"/>
          <p:cNvSpPr txBox="1"/>
          <p:nvPr/>
        </p:nvSpPr>
        <p:spPr>
          <a:xfrm>
            <a:off x="279135" y="1010653"/>
            <a:ext cx="6333423" cy="2563880"/>
          </a:xfrm>
          <a:prstGeom prst="rect">
            <a:avLst/>
          </a:prstGeom>
          <a:gradFill flip="none" rotWithShape="1">
            <a:gsLst>
              <a:gs pos="6000">
                <a:srgbClr val="FFC000">
                  <a:shade val="30000"/>
                  <a:satMod val="115000"/>
                  <a:alpha val="12000"/>
                </a:srgbClr>
              </a:gs>
              <a:gs pos="50000">
                <a:srgbClr val="FFC000">
                  <a:shade val="67500"/>
                  <a:satMod val="115000"/>
                </a:srgbClr>
              </a:gs>
              <a:gs pos="93000">
                <a:srgbClr val="FFC000">
                  <a:shade val="100000"/>
                  <a:satMod val="115000"/>
                </a:srgbClr>
              </a:gs>
            </a:gsLst>
            <a:lin ang="2700000" scaled="1"/>
            <a:tileRect/>
          </a:grad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1244600" rtl="0">
              <a:lnSpc>
                <a:spcPct val="90000"/>
              </a:lnSpc>
              <a:spcBef>
                <a:spcPct val="0"/>
              </a:spcBef>
              <a:spcAft>
                <a:spcPct val="5000"/>
              </a:spcAft>
            </a:pPr>
            <a:r>
              <a:rPr lang="en-US" sz="2800" b="1" kern="1200" dirty="0" smtClean="0">
                <a:latin typeface="Tw Cen MT" panose="020B0602020104020603" pitchFamily="34" charset="0"/>
                <a:ea typeface="Segoe UI" panose="020B0502040204020203" pitchFamily="34" charset="0"/>
                <a:cs typeface="Segoe UI" panose="020B0502040204020203" pitchFamily="34" charset="0"/>
              </a:rPr>
              <a:t>SA507 Student Rights &amp; Responsibilities</a:t>
            </a:r>
          </a:p>
          <a:p>
            <a:pPr lvl="0" algn="ctr" defTabSz="1244600" rtl="0">
              <a:lnSpc>
                <a:spcPct val="90000"/>
              </a:lnSpc>
              <a:spcBef>
                <a:spcPct val="0"/>
              </a:spcBef>
              <a:spcAft>
                <a:spcPct val="5000"/>
              </a:spcAft>
            </a:pPr>
            <a:endParaRPr lang="en-US" sz="1200" b="1" kern="1200" dirty="0">
              <a:latin typeface="Tw Cen MT" panose="020B0602020104020603" pitchFamily="34" charset="0"/>
              <a:ea typeface="Segoe UI" panose="020B0502040204020203" pitchFamily="34" charset="0"/>
              <a:cs typeface="Segoe UI" panose="020B0502040204020203" pitchFamily="34" charset="0"/>
            </a:endParaRPr>
          </a:p>
          <a:p>
            <a:pPr marL="228600" lvl="1" indent="-228600" algn="l" defTabSz="977900" rtl="0">
              <a:lnSpc>
                <a:spcPct val="90000"/>
              </a:lnSpc>
              <a:spcBef>
                <a:spcPct val="0"/>
              </a:spcBef>
              <a:spcAft>
                <a:spcPct val="15000"/>
              </a:spcAft>
              <a:buChar char="••"/>
            </a:pPr>
            <a:r>
              <a:rPr lang="en-US" sz="2000" b="0" kern="1200" dirty="0" smtClean="0">
                <a:latin typeface="Tw Cen MT" panose="020B0602020104020603" pitchFamily="34" charset="0"/>
                <a:ea typeface="Segoe UI" panose="020B0502040204020203" pitchFamily="34" charset="0"/>
                <a:cs typeface="Segoe UI" panose="020B0502040204020203" pitchFamily="34" charset="0"/>
              </a:rPr>
              <a:t>Outlines student conduct code</a:t>
            </a:r>
          </a:p>
          <a:p>
            <a:pPr marL="228600" lvl="1" indent="-228600" algn="l" defTabSz="977900" rtl="0">
              <a:lnSpc>
                <a:spcPct val="90000"/>
              </a:lnSpc>
              <a:spcBef>
                <a:spcPct val="0"/>
              </a:spcBef>
              <a:spcAft>
                <a:spcPct val="15000"/>
              </a:spcAft>
              <a:buChar char="••"/>
            </a:pPr>
            <a:r>
              <a:rPr lang="en-US" sz="2000" dirty="0" smtClean="0">
                <a:latin typeface="Tw Cen MT" panose="020B0602020104020603" pitchFamily="34" charset="0"/>
                <a:ea typeface="Segoe UI" panose="020B0502040204020203" pitchFamily="34" charset="0"/>
                <a:cs typeface="Segoe UI" panose="020B0502040204020203" pitchFamily="34" charset="0"/>
              </a:rPr>
              <a:t>Codifies function of the SRRC</a:t>
            </a:r>
            <a:endParaRPr lang="en-US" sz="2000" b="0" kern="1200" dirty="0" smtClean="0">
              <a:latin typeface="Tw Cen MT" panose="020B0602020104020603" pitchFamily="34" charset="0"/>
              <a:ea typeface="Segoe UI" panose="020B0502040204020203" pitchFamily="34" charset="0"/>
              <a:cs typeface="Segoe UI" panose="020B0502040204020203" pitchFamily="34" charset="0"/>
            </a:endParaRPr>
          </a:p>
          <a:p>
            <a:pPr marL="228600" lvl="1" indent="-228600" algn="l" defTabSz="977900" rtl="0">
              <a:lnSpc>
                <a:spcPct val="90000"/>
              </a:lnSpc>
              <a:spcBef>
                <a:spcPct val="0"/>
              </a:spcBef>
              <a:spcAft>
                <a:spcPct val="15000"/>
              </a:spcAft>
              <a:buChar char="••"/>
            </a:pPr>
            <a:r>
              <a:rPr lang="en-US" sz="2000" b="0" kern="1200" dirty="0" smtClean="0">
                <a:latin typeface="Tw Cen MT" panose="020B0602020104020603" pitchFamily="34" charset="0"/>
                <a:ea typeface="Segoe UI" panose="020B0502040204020203" pitchFamily="34" charset="0"/>
                <a:cs typeface="Segoe UI" panose="020B0502040204020203" pitchFamily="34" charset="0"/>
              </a:rPr>
              <a:t>Identifies roles responsible for resolution &amp; hearing process</a:t>
            </a:r>
            <a:endParaRPr lang="en-US" sz="2000" b="0" kern="1200" dirty="0">
              <a:latin typeface="Tw Cen MT" panose="020B0602020104020603" pitchFamily="34" charset="0"/>
              <a:ea typeface="Segoe UI" panose="020B0502040204020203" pitchFamily="34" charset="0"/>
              <a:cs typeface="Segoe UI" panose="020B0502040204020203" pitchFamily="34" charset="0"/>
            </a:endParaRPr>
          </a:p>
          <a:p>
            <a:pPr marL="228600" lvl="1" indent="-228600" algn="l" defTabSz="977900" rtl="0">
              <a:lnSpc>
                <a:spcPct val="90000"/>
              </a:lnSpc>
              <a:spcBef>
                <a:spcPct val="0"/>
              </a:spcBef>
              <a:spcAft>
                <a:spcPct val="15000"/>
              </a:spcAft>
              <a:buChar char="••"/>
            </a:pPr>
            <a:r>
              <a:rPr lang="en-US" sz="2000" b="0" kern="1200" dirty="0" smtClean="0">
                <a:latin typeface="Tw Cen MT" panose="020B0602020104020603" pitchFamily="34" charset="0"/>
                <a:ea typeface="Segoe UI" panose="020B0502040204020203" pitchFamily="34" charset="0"/>
                <a:cs typeface="Segoe UI" panose="020B0502040204020203" pitchFamily="34" charset="0"/>
              </a:rPr>
              <a:t>Clear language in addressing behaviors and expectations </a:t>
            </a:r>
            <a:endParaRPr lang="en-US" sz="2000" b="0" kern="1200" dirty="0">
              <a:latin typeface="Tw Cen MT" panose="020B0602020104020603" pitchFamily="34" charset="0"/>
              <a:ea typeface="Segoe UI" panose="020B0502040204020203" pitchFamily="34" charset="0"/>
              <a:cs typeface="Segoe UI" panose="020B0502040204020203" pitchFamily="34" charset="0"/>
            </a:endParaRPr>
          </a:p>
          <a:p>
            <a:pPr marL="228600" lvl="1" indent="-228600" algn="l" defTabSz="977900" rtl="0">
              <a:lnSpc>
                <a:spcPct val="90000"/>
              </a:lnSpc>
              <a:spcBef>
                <a:spcPct val="0"/>
              </a:spcBef>
              <a:spcAft>
                <a:spcPct val="15000"/>
              </a:spcAft>
              <a:buChar char="••"/>
            </a:pPr>
            <a:r>
              <a:rPr lang="en-US" sz="2000" b="0" kern="1200" dirty="0" smtClean="0">
                <a:latin typeface="Tw Cen MT" panose="020B0602020104020603" pitchFamily="34" charset="0"/>
                <a:ea typeface="Segoe UI" panose="020B0502040204020203" pitchFamily="34" charset="0"/>
                <a:cs typeface="Segoe UI" panose="020B0502040204020203" pitchFamily="34" charset="0"/>
              </a:rPr>
              <a:t>Strong due process and outcomes for students</a:t>
            </a:r>
            <a:endParaRPr lang="en-US" sz="2000" b="0" kern="1200" dirty="0">
              <a:latin typeface="Tw Cen MT" panose="020B0602020104020603" pitchFamily="34" charset="0"/>
              <a:ea typeface="Segoe UI" panose="020B0502040204020203" pitchFamily="34" charset="0"/>
              <a:cs typeface="Segoe UI" panose="020B0502040204020203" pitchFamily="34" charset="0"/>
            </a:endParaRPr>
          </a:p>
        </p:txBody>
      </p:sp>
      <p:sp>
        <p:nvSpPr>
          <p:cNvPr id="15" name="TextBox 14"/>
          <p:cNvSpPr txBox="1"/>
          <p:nvPr/>
        </p:nvSpPr>
        <p:spPr>
          <a:xfrm>
            <a:off x="2618071" y="3429000"/>
            <a:ext cx="6352674" cy="2685448"/>
          </a:xfrm>
          <a:prstGeom prst="rect">
            <a:avLst/>
          </a:prstGeom>
          <a:gradFill flip="none" rotWithShape="1">
            <a:gsLst>
              <a:gs pos="0">
                <a:srgbClr val="FFC000">
                  <a:shade val="30000"/>
                  <a:satMod val="115000"/>
                  <a:alpha val="37000"/>
                </a:srgbClr>
              </a:gs>
              <a:gs pos="50000">
                <a:srgbClr val="FFC000">
                  <a:shade val="67500"/>
                  <a:satMod val="115000"/>
                </a:srgbClr>
              </a:gs>
              <a:gs pos="97000">
                <a:srgbClr val="FFC000">
                  <a:shade val="100000"/>
                  <a:satMod val="115000"/>
                  <a:alpha val="67000"/>
                </a:srgbClr>
              </a:gs>
            </a:gsLst>
            <a:lin ang="2700000" scaled="1"/>
            <a:tileRect/>
          </a:grad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1244600" rtl="0">
              <a:lnSpc>
                <a:spcPct val="90000"/>
              </a:lnSpc>
              <a:spcBef>
                <a:spcPct val="0"/>
              </a:spcBef>
              <a:spcAft>
                <a:spcPct val="5000"/>
              </a:spcAft>
            </a:pPr>
            <a:r>
              <a:rPr lang="en-US" sz="2800" b="1" kern="1200" dirty="0" smtClean="0">
                <a:latin typeface="Tw Cen MT" panose="020B0602020104020603" pitchFamily="34" charset="0"/>
                <a:ea typeface="Segoe UI" panose="020B0502040204020203" pitchFamily="34" charset="0"/>
                <a:cs typeface="Segoe UI" panose="020B0502040204020203" pitchFamily="34" charset="0"/>
              </a:rPr>
              <a:t>SA508 Grievance and Dispute Resolution</a:t>
            </a:r>
          </a:p>
          <a:p>
            <a:pPr lvl="0" algn="ctr" defTabSz="1244600" rtl="0">
              <a:lnSpc>
                <a:spcPct val="90000"/>
              </a:lnSpc>
              <a:spcBef>
                <a:spcPct val="0"/>
              </a:spcBef>
              <a:spcAft>
                <a:spcPct val="5000"/>
              </a:spcAft>
            </a:pPr>
            <a:r>
              <a:rPr lang="en-US" sz="2800" b="1" kern="1200" dirty="0" smtClean="0">
                <a:latin typeface="Tw Cen MT" panose="020B0602020104020603" pitchFamily="34" charset="0"/>
                <a:ea typeface="Segoe UI" panose="020B0502040204020203" pitchFamily="34" charset="0"/>
                <a:cs typeface="Segoe UI" panose="020B0502040204020203" pitchFamily="34" charset="0"/>
              </a:rPr>
              <a:t>for UNEX Students</a:t>
            </a:r>
          </a:p>
          <a:p>
            <a:pPr lvl="0" algn="ctr" defTabSz="1244600" rtl="0">
              <a:lnSpc>
                <a:spcPct val="90000"/>
              </a:lnSpc>
              <a:spcBef>
                <a:spcPct val="0"/>
              </a:spcBef>
              <a:spcAft>
                <a:spcPct val="5000"/>
              </a:spcAft>
            </a:pPr>
            <a:endParaRPr lang="en-US" sz="1200" b="1" kern="1200" dirty="0">
              <a:latin typeface="Tw Cen MT" panose="020B0602020104020603" pitchFamily="34" charset="0"/>
              <a:ea typeface="Segoe UI" panose="020B0502040204020203" pitchFamily="34" charset="0"/>
              <a:cs typeface="Segoe UI" panose="020B0502040204020203" pitchFamily="34" charset="0"/>
            </a:endParaRPr>
          </a:p>
          <a:p>
            <a:pPr marL="228600" lvl="1" indent="-228600" algn="l" defTabSz="977900" rtl="0">
              <a:lnSpc>
                <a:spcPct val="90000"/>
              </a:lnSpc>
              <a:spcBef>
                <a:spcPct val="0"/>
              </a:spcBef>
              <a:spcAft>
                <a:spcPct val="15000"/>
              </a:spcAft>
              <a:buChar char="••"/>
            </a:pPr>
            <a:r>
              <a:rPr lang="en-US" sz="2000" b="0" kern="1200" dirty="0" smtClean="0">
                <a:latin typeface="Tw Cen MT" panose="020B0602020104020603" pitchFamily="34" charset="0"/>
                <a:ea typeface="Segoe UI" panose="020B0502040204020203" pitchFamily="34" charset="0"/>
                <a:cs typeface="Segoe UI" panose="020B0502040204020203" pitchFamily="34" charset="0"/>
              </a:rPr>
              <a:t>Outlines grievance types</a:t>
            </a:r>
          </a:p>
          <a:p>
            <a:pPr marL="228600" lvl="1" indent="-228600" algn="l" defTabSz="977900" rtl="0">
              <a:lnSpc>
                <a:spcPct val="90000"/>
              </a:lnSpc>
              <a:spcBef>
                <a:spcPct val="0"/>
              </a:spcBef>
              <a:spcAft>
                <a:spcPct val="15000"/>
              </a:spcAft>
              <a:buChar char="••"/>
            </a:pPr>
            <a:r>
              <a:rPr lang="en-US" sz="2000" dirty="0" smtClean="0">
                <a:latin typeface="Tw Cen MT" panose="020B0602020104020603" pitchFamily="34" charset="0"/>
                <a:ea typeface="Segoe UI" panose="020B0502040204020203" pitchFamily="34" charset="0"/>
                <a:cs typeface="Segoe UI" panose="020B0502040204020203" pitchFamily="34" charset="0"/>
              </a:rPr>
              <a:t>Codifies responsibilities of Student Services and key stakeholders</a:t>
            </a:r>
            <a:r>
              <a:rPr lang="en-US" sz="2000" dirty="0">
                <a:latin typeface="Tw Cen MT" panose="020B0602020104020603" pitchFamily="34" charset="0"/>
                <a:ea typeface="Segoe UI" panose="020B0502040204020203" pitchFamily="34" charset="0"/>
                <a:cs typeface="Segoe UI" panose="020B0502040204020203" pitchFamily="34" charset="0"/>
              </a:rPr>
              <a:t> </a:t>
            </a:r>
            <a:r>
              <a:rPr lang="en-US" sz="2000" b="0" kern="1200" dirty="0" smtClean="0">
                <a:latin typeface="Tw Cen MT" panose="020B0602020104020603" pitchFamily="34" charset="0"/>
                <a:ea typeface="Segoe UI" panose="020B0502040204020203" pitchFamily="34" charset="0"/>
                <a:cs typeface="Segoe UI" panose="020B0502040204020203" pitchFamily="34" charset="0"/>
              </a:rPr>
              <a:t>for resolving student grievances</a:t>
            </a:r>
            <a:endParaRPr lang="en-US" sz="2000" b="0" kern="1200" dirty="0">
              <a:latin typeface="Tw Cen MT" panose="020B0602020104020603" pitchFamily="34" charset="0"/>
              <a:ea typeface="Segoe UI" panose="020B0502040204020203" pitchFamily="34" charset="0"/>
              <a:cs typeface="Segoe UI" panose="020B0502040204020203" pitchFamily="34" charset="0"/>
            </a:endParaRPr>
          </a:p>
          <a:p>
            <a:pPr marL="228600" lvl="1" indent="-228600" algn="l" defTabSz="977900" rtl="0">
              <a:lnSpc>
                <a:spcPct val="90000"/>
              </a:lnSpc>
              <a:spcBef>
                <a:spcPct val="0"/>
              </a:spcBef>
              <a:spcAft>
                <a:spcPct val="15000"/>
              </a:spcAft>
              <a:buChar char="••"/>
            </a:pPr>
            <a:r>
              <a:rPr lang="en-US" sz="2000" b="0" kern="1200" dirty="0" smtClean="0">
                <a:latin typeface="Tw Cen MT" panose="020B0602020104020603" pitchFamily="34" charset="0"/>
                <a:ea typeface="Segoe UI" panose="020B0502040204020203" pitchFamily="34" charset="0"/>
                <a:cs typeface="Segoe UI" panose="020B0502040204020203" pitchFamily="34" charset="0"/>
              </a:rPr>
              <a:t>Guidelines for working with responsible campus offices </a:t>
            </a:r>
            <a:endParaRPr lang="en-US" sz="2000" b="0" kern="1200" dirty="0">
              <a:latin typeface="Tw Cen MT" panose="020B0602020104020603" pitchFamily="34" charset="0"/>
              <a:ea typeface="Segoe UI" panose="020B0502040204020203" pitchFamily="34" charset="0"/>
              <a:cs typeface="Segoe UI" panose="020B0502040204020203" pitchFamily="34" charset="0"/>
            </a:endParaRPr>
          </a:p>
          <a:p>
            <a:pPr marL="228600" lvl="1" indent="-228600" algn="l" defTabSz="977900" rtl="0">
              <a:lnSpc>
                <a:spcPct val="90000"/>
              </a:lnSpc>
              <a:spcBef>
                <a:spcPct val="0"/>
              </a:spcBef>
              <a:spcAft>
                <a:spcPct val="15000"/>
              </a:spcAft>
              <a:buChar char="••"/>
            </a:pPr>
            <a:r>
              <a:rPr lang="en-US" sz="2000" b="0" kern="1200" dirty="0" smtClean="0">
                <a:latin typeface="Tw Cen MT" panose="020B0602020104020603" pitchFamily="34" charset="0"/>
                <a:ea typeface="Segoe UI" panose="020B0502040204020203" pitchFamily="34" charset="0"/>
                <a:cs typeface="Segoe UI" panose="020B0502040204020203" pitchFamily="34" charset="0"/>
              </a:rPr>
              <a:t>Strong due process and outcomes for students</a:t>
            </a:r>
            <a:endParaRPr lang="en-US" sz="2000" b="0" kern="1200" dirty="0">
              <a:latin typeface="Tw Cen MT" panose="020B0602020104020603" pitchFamily="34" charset="0"/>
              <a:ea typeface="Segoe UI" panose="020B0502040204020203" pitchFamily="34" charset="0"/>
              <a:cs typeface="Segoe UI" panose="020B0502040204020203" pitchFamily="34" charset="0"/>
            </a:endParaRPr>
          </a:p>
        </p:txBody>
      </p:sp>
      <p:sp>
        <p:nvSpPr>
          <p:cNvPr id="8" name="TextBox 7"/>
          <p:cNvSpPr txBox="1"/>
          <p:nvPr/>
        </p:nvSpPr>
        <p:spPr>
          <a:xfrm>
            <a:off x="0" y="6410860"/>
            <a:ext cx="9144000" cy="384721"/>
          </a:xfrm>
          <a:prstGeom prst="rect">
            <a:avLst/>
          </a:prstGeom>
          <a:noFill/>
        </p:spPr>
        <p:txBody>
          <a:bodyPr wrap="square" rtlCol="0">
            <a:spAutoFit/>
          </a:bodyPr>
          <a:lstStyle/>
          <a:p>
            <a:pPr algn="ctr"/>
            <a:r>
              <a:rPr lang="en-US" sz="1900" i="1" dirty="0" smtClean="0">
                <a:solidFill>
                  <a:schemeClr val="accent2"/>
                </a:solidFill>
                <a:latin typeface="Tw Cen MT" panose="020B0602020104020603" pitchFamily="34" charset="0"/>
                <a:cs typeface="Arial" panose="020B0604020202020204" pitchFamily="34" charset="0"/>
              </a:rPr>
              <a:t>Extension policies are located on the intranet.  Public-facing policies are located on the website.</a:t>
            </a:r>
            <a:endParaRPr lang="en-US" sz="1900" i="1" dirty="0">
              <a:solidFill>
                <a:schemeClr val="accent2"/>
              </a:solidFill>
              <a:latin typeface="Tw Cen MT" panose="020B0602020104020603" pitchFamily="34" charset="0"/>
              <a:cs typeface="Arial" panose="020B0604020202020204" pitchFamily="34" charset="0"/>
            </a:endParaRPr>
          </a:p>
        </p:txBody>
      </p:sp>
    </p:spTree>
    <p:extLst>
      <p:ext uri="{BB962C8B-B14F-4D97-AF65-F5344CB8AC3E}">
        <p14:creationId xmlns:p14="http://schemas.microsoft.com/office/powerpoint/2010/main" val="2301484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blipFill>
            <a:blip r:embed="rId3">
              <a:extLst>
                <a:ext uri="{28A0092B-C50C-407E-A947-70E740481C1C}">
                  <a14:useLocalDpi xmlns:a14="http://schemas.microsoft.com/office/drawing/2010/main" val="0"/>
                </a:ext>
              </a:extLst>
            </a:blip>
            <a:srcRect/>
            <a:stretch>
              <a:fillRect t="-14966" r="-636" b="-12318"/>
            </a:stretch>
          </a:blipFill>
          <a:scene3d>
            <a:camera prst="orthographicFront"/>
            <a:lightRig rig="flat" dir="t"/>
          </a:scene3d>
          <a:sp3d z="-190500" prstMaterial="plastic">
            <a:bevelT w="88900" h="88900"/>
            <a:bevelB w="88900" h="31750" prst="angle"/>
          </a:sp3d>
        </p:spPr>
        <p:style>
          <a:lnRef idx="0">
            <a:schemeClr val="lt1">
              <a:hueOff val="0"/>
              <a:satOff val="0"/>
              <a:lumOff val="0"/>
              <a:alphaOff val="0"/>
            </a:schemeClr>
          </a:lnRef>
          <a:fillRef idx="3">
            <a:scrgbClr r="0" g="0" b="0"/>
          </a:fillRef>
          <a:effectRef idx="2">
            <a:schemeClr val="accent3">
              <a:tint val="50000"/>
              <a:hueOff val="0"/>
              <a:satOff val="0"/>
              <a:lumOff val="0"/>
              <a:alphaOff val="0"/>
            </a:schemeClr>
          </a:effectRef>
          <a:fontRef idx="minor">
            <a:schemeClr val="lt1">
              <a:hueOff val="0"/>
              <a:satOff val="0"/>
              <a:lumOff val="0"/>
              <a:alphaOff val="0"/>
            </a:schemeClr>
          </a:fontRef>
        </p:style>
      </p:sp>
      <p:sp>
        <p:nvSpPr>
          <p:cNvPr id="10" name="Rectangle 9"/>
          <p:cNvSpPr/>
          <p:nvPr/>
        </p:nvSpPr>
        <p:spPr>
          <a:xfrm>
            <a:off x="162289" y="3975234"/>
            <a:ext cx="4496338" cy="2743200"/>
          </a:xfrm>
          <a:prstGeom prst="rect">
            <a:avLst/>
          </a:prstGeom>
          <a:gradFill flip="none" rotWithShape="1">
            <a:gsLst>
              <a:gs pos="0">
                <a:schemeClr val="accent1">
                  <a:lumMod val="0"/>
                  <a:lumOff val="100000"/>
                </a:schemeClr>
              </a:gs>
              <a:gs pos="0">
                <a:schemeClr val="accent1">
                  <a:lumMod val="0"/>
                  <a:lumOff val="100000"/>
                </a:schemeClr>
              </a:gs>
              <a:gs pos="93000">
                <a:schemeClr val="accent1">
                  <a:lumMod val="100000"/>
                  <a:alpha val="67000"/>
                </a:schemeClr>
              </a:gs>
            </a:gsLst>
            <a:lin ang="16200000" scaled="1"/>
            <a:tileRect/>
          </a:grad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rtl="0">
              <a:spcBef>
                <a:spcPct val="0"/>
              </a:spcBef>
              <a:spcAft>
                <a:spcPct val="35000"/>
              </a:spcAft>
            </a:pPr>
            <a:r>
              <a:rPr lang="en-US" sz="2800" b="1" dirty="0" smtClean="0">
                <a:solidFill>
                  <a:schemeClr val="tx1">
                    <a:lumMod val="75000"/>
                    <a:lumOff val="25000"/>
                  </a:schemeClr>
                </a:solidFill>
                <a:latin typeface="Tw Cen MT" panose="020B0602020104020603" pitchFamily="34" charset="0"/>
                <a:ea typeface="Segoe UI" pitchFamily="34" charset="0"/>
                <a:cs typeface="Segoe UI" pitchFamily="34" charset="0"/>
              </a:rPr>
              <a:t>Incident Reporting Form</a:t>
            </a:r>
            <a:endParaRPr lang="en-US" sz="2800" b="1" kern="1200" dirty="0">
              <a:solidFill>
                <a:schemeClr val="tx1">
                  <a:lumMod val="75000"/>
                  <a:lumOff val="25000"/>
                </a:schemeClr>
              </a:solidFill>
              <a:latin typeface="Tw Cen MT" panose="020B0602020104020603" pitchFamily="34" charset="0"/>
              <a:ea typeface="Segoe UI" pitchFamily="34" charset="0"/>
              <a:cs typeface="Segoe UI" pitchFamily="34" charset="0"/>
            </a:endParaRPr>
          </a:p>
          <a:p>
            <a:pPr marL="228600" lvl="1" indent="-228600" algn="l" defTabSz="1022350" rtl="0">
              <a:spcBef>
                <a:spcPct val="0"/>
              </a:spcBef>
              <a:spcAft>
                <a:spcPct val="15000"/>
              </a:spcAft>
              <a:buChar char="••"/>
            </a:pPr>
            <a:r>
              <a:rPr lang="en-US" sz="2200" kern="1200" dirty="0" smtClean="0">
                <a:solidFill>
                  <a:schemeClr val="tx1">
                    <a:lumMod val="75000"/>
                    <a:lumOff val="25000"/>
                  </a:schemeClr>
                </a:solidFill>
                <a:latin typeface="Tw Cen MT" panose="020B0602020104020603" pitchFamily="34" charset="0"/>
                <a:ea typeface="Segoe UI" pitchFamily="34" charset="0"/>
                <a:cs typeface="Segoe UI" pitchFamily="34" charset="0"/>
              </a:rPr>
              <a:t>Student Conduct</a:t>
            </a:r>
            <a:endParaRPr lang="en-US" sz="2200" kern="1200" dirty="0">
              <a:solidFill>
                <a:schemeClr val="tx1">
                  <a:lumMod val="75000"/>
                  <a:lumOff val="25000"/>
                </a:schemeClr>
              </a:solidFill>
              <a:latin typeface="Tw Cen MT" panose="020B0602020104020603" pitchFamily="34" charset="0"/>
              <a:ea typeface="Segoe UI" pitchFamily="34" charset="0"/>
              <a:cs typeface="Segoe UI" pitchFamily="34" charset="0"/>
            </a:endParaRPr>
          </a:p>
          <a:p>
            <a:pPr marL="228600" lvl="1" indent="-228600" algn="l" defTabSz="1022350" rtl="0">
              <a:spcBef>
                <a:spcPct val="0"/>
              </a:spcBef>
              <a:spcAft>
                <a:spcPct val="15000"/>
              </a:spcAft>
              <a:buChar char="••"/>
            </a:pPr>
            <a:r>
              <a:rPr lang="en-US" sz="2200" kern="1200" dirty="0" smtClean="0">
                <a:solidFill>
                  <a:schemeClr val="tx1">
                    <a:lumMod val="75000"/>
                    <a:lumOff val="25000"/>
                  </a:schemeClr>
                </a:solidFill>
                <a:latin typeface="Tw Cen MT" panose="020B0602020104020603" pitchFamily="34" charset="0"/>
                <a:ea typeface="Segoe UI" pitchFamily="34" charset="0"/>
                <a:cs typeface="Segoe UI" pitchFamily="34" charset="0"/>
              </a:rPr>
              <a:t>Title IX</a:t>
            </a:r>
            <a:endParaRPr lang="en-US" sz="2200" kern="1200" dirty="0">
              <a:solidFill>
                <a:schemeClr val="tx1">
                  <a:lumMod val="75000"/>
                  <a:lumOff val="25000"/>
                </a:schemeClr>
              </a:solidFill>
              <a:latin typeface="Tw Cen MT" panose="020B0602020104020603" pitchFamily="34" charset="0"/>
              <a:ea typeface="Segoe UI" pitchFamily="34" charset="0"/>
              <a:cs typeface="Segoe UI" pitchFamily="34" charset="0"/>
            </a:endParaRPr>
          </a:p>
          <a:p>
            <a:pPr marL="228600" lvl="1" indent="-228600" algn="l" defTabSz="1022350" rtl="0">
              <a:spcBef>
                <a:spcPct val="0"/>
              </a:spcBef>
              <a:spcAft>
                <a:spcPct val="15000"/>
              </a:spcAft>
              <a:buChar char="••"/>
            </a:pPr>
            <a:r>
              <a:rPr lang="en-US" sz="2200" kern="1200" dirty="0" smtClean="0">
                <a:solidFill>
                  <a:schemeClr val="tx1">
                    <a:lumMod val="75000"/>
                    <a:lumOff val="25000"/>
                  </a:schemeClr>
                </a:solidFill>
                <a:latin typeface="Tw Cen MT" panose="020B0602020104020603" pitchFamily="34" charset="0"/>
                <a:ea typeface="Segoe UI" pitchFamily="34" charset="0"/>
                <a:cs typeface="Segoe UI" pitchFamily="34" charset="0"/>
              </a:rPr>
              <a:t>Threat/Suicide Assessment</a:t>
            </a:r>
            <a:endParaRPr lang="en-US" sz="2200" kern="1200" dirty="0">
              <a:solidFill>
                <a:schemeClr val="tx1">
                  <a:lumMod val="75000"/>
                  <a:lumOff val="25000"/>
                </a:schemeClr>
              </a:solidFill>
              <a:latin typeface="Tw Cen MT" panose="020B0602020104020603" pitchFamily="34" charset="0"/>
              <a:ea typeface="Segoe UI" pitchFamily="34" charset="0"/>
              <a:cs typeface="Segoe UI" pitchFamily="34" charset="0"/>
            </a:endParaRPr>
          </a:p>
          <a:p>
            <a:pPr marL="228600" lvl="1" indent="-228600" algn="l" defTabSz="1022350" rtl="0">
              <a:spcBef>
                <a:spcPct val="0"/>
              </a:spcBef>
              <a:spcAft>
                <a:spcPct val="15000"/>
              </a:spcAft>
              <a:buChar char="••"/>
            </a:pPr>
            <a:r>
              <a:rPr lang="en-US" sz="2200" kern="1200" dirty="0" smtClean="0">
                <a:solidFill>
                  <a:schemeClr val="tx1">
                    <a:lumMod val="75000"/>
                    <a:lumOff val="25000"/>
                  </a:schemeClr>
                </a:solidFill>
                <a:latin typeface="Tw Cen MT" panose="020B0602020104020603" pitchFamily="34" charset="0"/>
                <a:ea typeface="Segoe UI" pitchFamily="34" charset="0"/>
                <a:cs typeface="Segoe UI" pitchFamily="34" charset="0"/>
              </a:rPr>
              <a:t>Situations of Concern</a:t>
            </a:r>
            <a:endParaRPr lang="en-US" sz="2200" kern="1200" dirty="0">
              <a:solidFill>
                <a:schemeClr val="tx1">
                  <a:lumMod val="75000"/>
                  <a:lumOff val="25000"/>
                </a:schemeClr>
              </a:solidFill>
              <a:latin typeface="Tw Cen MT" panose="020B0602020104020603" pitchFamily="34" charset="0"/>
              <a:ea typeface="Segoe UI" pitchFamily="34" charset="0"/>
              <a:cs typeface="Segoe UI" pitchFamily="34" charset="0"/>
            </a:endParaRPr>
          </a:p>
          <a:p>
            <a:pPr marL="228600" lvl="1" indent="-228600" algn="l" defTabSz="1022350" rtl="0">
              <a:spcBef>
                <a:spcPct val="0"/>
              </a:spcBef>
              <a:spcAft>
                <a:spcPct val="15000"/>
              </a:spcAft>
              <a:buChar char="••"/>
            </a:pPr>
            <a:r>
              <a:rPr lang="en-US" sz="2200" kern="1200" dirty="0" smtClean="0">
                <a:solidFill>
                  <a:schemeClr val="tx1">
                    <a:lumMod val="75000"/>
                    <a:lumOff val="25000"/>
                  </a:schemeClr>
                </a:solidFill>
                <a:latin typeface="Tw Cen MT" panose="020B0602020104020603" pitchFamily="34" charset="0"/>
                <a:ea typeface="Segoe UI" pitchFamily="34" charset="0"/>
                <a:cs typeface="Segoe UI" pitchFamily="34" charset="0"/>
              </a:rPr>
              <a:t>Workplace Concerns</a:t>
            </a:r>
            <a:endParaRPr lang="en-US" sz="2200" kern="1200" dirty="0">
              <a:solidFill>
                <a:schemeClr val="tx1">
                  <a:lumMod val="75000"/>
                  <a:lumOff val="25000"/>
                </a:schemeClr>
              </a:solidFill>
              <a:latin typeface="Tw Cen MT" panose="020B0602020104020603" pitchFamily="34" charset="0"/>
              <a:ea typeface="Segoe UI" pitchFamily="34" charset="0"/>
              <a:cs typeface="Segoe UI" pitchFamily="34" charset="0"/>
            </a:endParaRPr>
          </a:p>
        </p:txBody>
      </p:sp>
      <p:sp>
        <p:nvSpPr>
          <p:cNvPr id="7" name="Rounded Rectangle 4"/>
          <p:cNvSpPr txBox="1"/>
          <p:nvPr/>
        </p:nvSpPr>
        <p:spPr>
          <a:xfrm>
            <a:off x="742916" y="104261"/>
            <a:ext cx="3285619" cy="88592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defTabSz="1778000" rtl="0">
              <a:lnSpc>
                <a:spcPct val="90000"/>
              </a:lnSpc>
              <a:spcBef>
                <a:spcPct val="0"/>
              </a:spcBef>
              <a:spcAft>
                <a:spcPct val="35000"/>
              </a:spcAft>
            </a:pPr>
            <a:r>
              <a:rPr lang="en-US" sz="4800" b="1" kern="1200" dirty="0" smtClean="0">
                <a:solidFill>
                  <a:srgbClr val="0070C0"/>
                </a:solidFill>
                <a:latin typeface="Century Gothic" panose="020B0502020202020204" pitchFamily="34" charset="0"/>
              </a:rPr>
              <a:t>Reporting</a:t>
            </a:r>
            <a:endParaRPr lang="en-US" sz="4800" b="1" kern="1200" dirty="0">
              <a:solidFill>
                <a:srgbClr val="0070C0"/>
              </a:solidFill>
              <a:latin typeface="Century Gothic" panose="020B0502020202020204" pitchFamily="34" charset="0"/>
            </a:endParaRPr>
          </a:p>
        </p:txBody>
      </p:sp>
      <p:sp>
        <p:nvSpPr>
          <p:cNvPr id="13" name="TextBox 12"/>
          <p:cNvSpPr txBox="1"/>
          <p:nvPr/>
        </p:nvSpPr>
        <p:spPr>
          <a:xfrm>
            <a:off x="4475753" y="587135"/>
            <a:ext cx="4305695" cy="2695074"/>
          </a:xfrm>
          <a:prstGeom prst="rect">
            <a:avLst/>
          </a:prstGeom>
          <a:gradFill flip="none" rotWithShape="1">
            <a:gsLst>
              <a:gs pos="9000">
                <a:srgbClr val="FFC000">
                  <a:alpha val="67000"/>
                </a:srgbClr>
              </a:gs>
              <a:gs pos="92000">
                <a:srgbClr val="FFC000">
                  <a:shade val="67500"/>
                  <a:satMod val="115000"/>
                </a:srgbClr>
              </a:gs>
              <a:gs pos="39000">
                <a:srgbClr val="FFC000">
                  <a:shade val="100000"/>
                  <a:satMod val="115000"/>
                  <a:alpha val="61000"/>
                </a:srgbClr>
              </a:gs>
            </a:gsLst>
            <a:lin ang="16200000" scaled="1"/>
            <a:tileRect/>
          </a:grad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977900">
              <a:lnSpc>
                <a:spcPct val="90000"/>
              </a:lnSpc>
              <a:spcBef>
                <a:spcPct val="0"/>
              </a:spcBef>
              <a:spcAft>
                <a:spcPct val="35000"/>
              </a:spcAft>
            </a:pPr>
            <a:r>
              <a:rPr lang="en-US" sz="2800" b="1" dirty="0" smtClean="0">
                <a:solidFill>
                  <a:schemeClr val="tx1">
                    <a:lumMod val="75000"/>
                    <a:lumOff val="25000"/>
                  </a:schemeClr>
                </a:solidFill>
                <a:latin typeface="Tw Cen MT" panose="020B0602020104020603" pitchFamily="34" charset="0"/>
                <a:ea typeface="Segoe UI" panose="020B0502040204020203" pitchFamily="34" charset="0"/>
                <a:cs typeface="Segoe UI" panose="020B0502040204020203" pitchFamily="34" charset="0"/>
              </a:rPr>
              <a:t>Goals of Reporting</a:t>
            </a:r>
            <a:endParaRPr lang="en-US" sz="2800" dirty="0">
              <a:solidFill>
                <a:schemeClr val="tx1">
                  <a:lumMod val="75000"/>
                  <a:lumOff val="25000"/>
                </a:schemeClr>
              </a:solidFill>
              <a:latin typeface="Tw Cen MT" panose="020B0602020104020603" pitchFamily="34" charset="0"/>
              <a:ea typeface="Segoe UI" panose="020B0502040204020203" pitchFamily="34" charset="0"/>
              <a:cs typeface="Segoe UI" panose="020B0502040204020203" pitchFamily="34" charset="0"/>
            </a:endParaRPr>
          </a:p>
          <a:p>
            <a:pPr marL="171450" lvl="1" indent="-171450" defTabSz="755650">
              <a:lnSpc>
                <a:spcPct val="90000"/>
              </a:lnSpc>
              <a:spcBef>
                <a:spcPct val="0"/>
              </a:spcBef>
              <a:spcAft>
                <a:spcPct val="15000"/>
              </a:spcAft>
              <a:buChar char="••"/>
            </a:pPr>
            <a:r>
              <a:rPr lang="en-US" sz="2200" dirty="0">
                <a:solidFill>
                  <a:schemeClr val="tx1">
                    <a:lumMod val="75000"/>
                    <a:lumOff val="25000"/>
                  </a:schemeClr>
                </a:solidFill>
                <a:latin typeface="Tw Cen MT" panose="020B0602020104020603" pitchFamily="34" charset="0"/>
                <a:ea typeface="Segoe UI" panose="020B0502040204020203" pitchFamily="34" charset="0"/>
                <a:cs typeface="Segoe UI" panose="020B0502040204020203" pitchFamily="34" charset="0"/>
              </a:rPr>
              <a:t>Identify and respond to risk</a:t>
            </a:r>
          </a:p>
          <a:p>
            <a:pPr marL="171450" lvl="1" indent="-171450" defTabSz="755650">
              <a:lnSpc>
                <a:spcPct val="90000"/>
              </a:lnSpc>
              <a:spcBef>
                <a:spcPct val="0"/>
              </a:spcBef>
              <a:spcAft>
                <a:spcPct val="15000"/>
              </a:spcAft>
              <a:buChar char="••"/>
            </a:pPr>
            <a:r>
              <a:rPr lang="en-US" sz="2200" dirty="0">
                <a:solidFill>
                  <a:schemeClr val="tx1">
                    <a:lumMod val="75000"/>
                    <a:lumOff val="25000"/>
                  </a:schemeClr>
                </a:solidFill>
                <a:latin typeface="Tw Cen MT" panose="020B0602020104020603" pitchFamily="34" charset="0"/>
                <a:ea typeface="Segoe UI" panose="020B0502040204020203" pitchFamily="34" charset="0"/>
                <a:cs typeface="Segoe UI" panose="020B0502040204020203" pitchFamily="34" charset="0"/>
              </a:rPr>
              <a:t>Determine appropriate interventions</a:t>
            </a:r>
          </a:p>
          <a:p>
            <a:pPr marL="171450" lvl="1" indent="-171450" defTabSz="755650">
              <a:lnSpc>
                <a:spcPct val="90000"/>
              </a:lnSpc>
              <a:spcBef>
                <a:spcPct val="0"/>
              </a:spcBef>
              <a:spcAft>
                <a:spcPct val="15000"/>
              </a:spcAft>
              <a:buChar char="••"/>
            </a:pPr>
            <a:r>
              <a:rPr lang="en-US" sz="2200" dirty="0">
                <a:solidFill>
                  <a:schemeClr val="tx1">
                    <a:lumMod val="75000"/>
                    <a:lumOff val="25000"/>
                  </a:schemeClr>
                </a:solidFill>
                <a:latin typeface="Tw Cen MT" panose="020B0602020104020603" pitchFamily="34" charset="0"/>
                <a:ea typeface="Segoe UI" panose="020B0502040204020203" pitchFamily="34" charset="0"/>
                <a:cs typeface="Segoe UI" panose="020B0502040204020203" pitchFamily="34" charset="0"/>
              </a:rPr>
              <a:t>Long-term care community connections</a:t>
            </a:r>
          </a:p>
          <a:p>
            <a:pPr marL="171450" lvl="1" indent="-171450" defTabSz="755650">
              <a:lnSpc>
                <a:spcPct val="90000"/>
              </a:lnSpc>
              <a:spcBef>
                <a:spcPct val="0"/>
              </a:spcBef>
              <a:spcAft>
                <a:spcPct val="15000"/>
              </a:spcAft>
              <a:buChar char="••"/>
            </a:pPr>
            <a:r>
              <a:rPr lang="en-US" sz="2200" dirty="0">
                <a:solidFill>
                  <a:schemeClr val="tx1">
                    <a:lumMod val="75000"/>
                    <a:lumOff val="25000"/>
                  </a:schemeClr>
                </a:solidFill>
                <a:latin typeface="Tw Cen MT" panose="020B0602020104020603" pitchFamily="34" charset="0"/>
                <a:ea typeface="Segoe UI" panose="020B0502040204020203" pitchFamily="34" charset="0"/>
                <a:cs typeface="Segoe UI" panose="020B0502040204020203" pitchFamily="34" charset="0"/>
              </a:rPr>
              <a:t>Centralized response and tracking</a:t>
            </a:r>
          </a:p>
        </p:txBody>
      </p:sp>
    </p:spTree>
    <p:extLst>
      <p:ext uri="{BB962C8B-B14F-4D97-AF65-F5344CB8AC3E}">
        <p14:creationId xmlns:p14="http://schemas.microsoft.com/office/powerpoint/2010/main" val="1825932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308" y="2531444"/>
            <a:ext cx="3775155" cy="2512194"/>
          </a:xfrm>
          <a:prstGeom prst="rect">
            <a:avLst/>
          </a:prstGeom>
        </p:spPr>
      </p:pic>
      <p:sp>
        <p:nvSpPr>
          <p:cNvPr id="3" name="Content Placeholder 2"/>
          <p:cNvSpPr>
            <a:spLocks noGrp="1"/>
          </p:cNvSpPr>
          <p:nvPr>
            <p:ph idx="1"/>
          </p:nvPr>
        </p:nvSpPr>
        <p:spPr>
          <a:xfrm>
            <a:off x="606393" y="2098307"/>
            <a:ext cx="4498915" cy="4408371"/>
          </a:xfrm>
        </p:spPr>
        <p:txBody>
          <a:bodyPr>
            <a:normAutofit/>
          </a:bodyPr>
          <a:lstStyle/>
          <a:p>
            <a:pPr>
              <a:lnSpc>
                <a:spcPct val="100000"/>
              </a:lnSpc>
              <a:spcBef>
                <a:spcPts val="0"/>
              </a:spcBef>
              <a:spcAft>
                <a:spcPts val="1200"/>
              </a:spcAft>
            </a:pPr>
            <a:r>
              <a:rPr lang="en-US" sz="2500" b="1" dirty="0" smtClean="0">
                <a:latin typeface="Tw Cen MT" panose="020B0602020104020603" pitchFamily="34" charset="0"/>
              </a:rPr>
              <a:t>H</a:t>
            </a:r>
            <a:r>
              <a:rPr lang="en-US" sz="2400" dirty="0" smtClean="0">
                <a:latin typeface="Tw Cen MT" panose="020B0602020104020603" pitchFamily="34" charset="0"/>
              </a:rPr>
              <a:t>ear what the student is saying</a:t>
            </a:r>
          </a:p>
          <a:p>
            <a:pPr>
              <a:lnSpc>
                <a:spcPct val="100000"/>
              </a:lnSpc>
              <a:spcBef>
                <a:spcPts val="0"/>
              </a:spcBef>
              <a:spcAft>
                <a:spcPts val="1200"/>
              </a:spcAft>
            </a:pPr>
            <a:r>
              <a:rPr lang="en-US" sz="2500" b="1" dirty="0" smtClean="0">
                <a:latin typeface="Tw Cen MT" panose="020B0602020104020603" pitchFamily="34" charset="0"/>
              </a:rPr>
              <a:t>E</a:t>
            </a:r>
            <a:r>
              <a:rPr lang="en-US" sz="2400" dirty="0" smtClean="0">
                <a:latin typeface="Tw Cen MT" panose="020B0602020104020603" pitchFamily="34" charset="0"/>
              </a:rPr>
              <a:t>mpathize with the situation</a:t>
            </a:r>
          </a:p>
          <a:p>
            <a:pPr>
              <a:lnSpc>
                <a:spcPct val="100000"/>
              </a:lnSpc>
              <a:spcBef>
                <a:spcPts val="0"/>
              </a:spcBef>
              <a:spcAft>
                <a:spcPts val="1200"/>
              </a:spcAft>
            </a:pPr>
            <a:r>
              <a:rPr lang="en-US" sz="2500" b="1" dirty="0" smtClean="0">
                <a:latin typeface="Tw Cen MT" panose="020B0602020104020603" pitchFamily="34" charset="0"/>
              </a:rPr>
              <a:t>A</a:t>
            </a:r>
            <a:r>
              <a:rPr lang="en-US" sz="2400" dirty="0" smtClean="0">
                <a:latin typeface="Tw Cen MT" panose="020B0602020104020603" pitchFamily="34" charset="0"/>
              </a:rPr>
              <a:t>sk questions/assess the student’s needs</a:t>
            </a:r>
          </a:p>
          <a:p>
            <a:pPr>
              <a:lnSpc>
                <a:spcPct val="100000"/>
              </a:lnSpc>
              <a:spcBef>
                <a:spcPts val="0"/>
              </a:spcBef>
              <a:spcAft>
                <a:spcPts val="1200"/>
              </a:spcAft>
            </a:pPr>
            <a:r>
              <a:rPr lang="en-US" sz="2500" b="1" dirty="0" smtClean="0">
                <a:latin typeface="Tw Cen MT" panose="020B0602020104020603" pitchFamily="34" charset="0"/>
              </a:rPr>
              <a:t>R</a:t>
            </a:r>
            <a:r>
              <a:rPr lang="en-US" sz="2400" dirty="0" smtClean="0">
                <a:latin typeface="Tw Cen MT" panose="020B0602020104020603" pitchFamily="34" charset="0"/>
              </a:rPr>
              <a:t>efer to campus &amp; community resources</a:t>
            </a:r>
          </a:p>
          <a:p>
            <a:pPr>
              <a:lnSpc>
                <a:spcPct val="100000"/>
              </a:lnSpc>
              <a:spcBef>
                <a:spcPts val="0"/>
              </a:spcBef>
              <a:spcAft>
                <a:spcPts val="1200"/>
              </a:spcAft>
            </a:pPr>
            <a:r>
              <a:rPr lang="en-US" sz="2500" b="1" dirty="0" smtClean="0">
                <a:latin typeface="Tw Cen MT" panose="020B0602020104020603" pitchFamily="34" charset="0"/>
              </a:rPr>
              <a:t>T</a:t>
            </a:r>
            <a:r>
              <a:rPr lang="en-US" sz="2400" dirty="0" smtClean="0">
                <a:latin typeface="Tw Cen MT" panose="020B0602020104020603" pitchFamily="34" charset="0"/>
              </a:rPr>
              <a:t>ell the appropriate campus official</a:t>
            </a:r>
            <a:endParaRPr lang="en-US" sz="2400" dirty="0">
              <a:latin typeface="Tw Cen MT" panose="020B0602020104020603" pitchFamily="34" charset="0"/>
            </a:endParaRPr>
          </a:p>
        </p:txBody>
      </p:sp>
      <p:sp>
        <p:nvSpPr>
          <p:cNvPr id="5" name="Title 1"/>
          <p:cNvSpPr txBox="1">
            <a:spLocks/>
          </p:cNvSpPr>
          <p:nvPr/>
        </p:nvSpPr>
        <p:spPr>
          <a:xfrm>
            <a:off x="606394" y="1250870"/>
            <a:ext cx="7533570" cy="7704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i="1" dirty="0" smtClean="0">
                <a:solidFill>
                  <a:srgbClr val="FF0000"/>
                </a:solidFill>
                <a:latin typeface="Century Gothic" panose="020B0502020202020204" pitchFamily="34" charset="0"/>
              </a:rPr>
              <a:t>Approach with your HEART</a:t>
            </a:r>
            <a:endParaRPr lang="en-US" b="1" i="1" dirty="0">
              <a:solidFill>
                <a:srgbClr val="FF0000"/>
              </a:solidFill>
              <a:latin typeface="Century Gothic" panose="020B0502020202020204" pitchFamily="34" charset="0"/>
            </a:endParaRPr>
          </a:p>
        </p:txBody>
      </p:sp>
      <p:sp>
        <p:nvSpPr>
          <p:cNvPr id="7" name="Rounded Rectangle 4"/>
          <p:cNvSpPr txBox="1"/>
          <p:nvPr/>
        </p:nvSpPr>
        <p:spPr>
          <a:xfrm>
            <a:off x="102469" y="196509"/>
            <a:ext cx="8075595" cy="87751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defTabSz="1778000" rtl="0">
              <a:lnSpc>
                <a:spcPct val="90000"/>
              </a:lnSpc>
              <a:spcBef>
                <a:spcPct val="0"/>
              </a:spcBef>
              <a:spcAft>
                <a:spcPct val="35000"/>
              </a:spcAft>
            </a:pPr>
            <a:r>
              <a:rPr lang="en-US" sz="4800" b="1" kern="1200" dirty="0" smtClean="0">
                <a:solidFill>
                  <a:srgbClr val="0070C0"/>
                </a:solidFill>
                <a:latin typeface="Century Gothic" panose="020B0502020202020204" pitchFamily="34" charset="0"/>
              </a:rPr>
              <a:t>Best Practices</a:t>
            </a:r>
            <a:endParaRPr lang="en-US" sz="4800" b="1" kern="1200"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791842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68214961"/>
              </p:ext>
            </p:extLst>
          </p:nvPr>
        </p:nvGraphicFramePr>
        <p:xfrm>
          <a:off x="500513" y="394636"/>
          <a:ext cx="8287351" cy="6044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0475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09987" y="1280160"/>
            <a:ext cx="4864360" cy="4999611"/>
          </a:xfrm>
        </p:spPr>
      </p:pic>
      <p:sp>
        <p:nvSpPr>
          <p:cNvPr id="2" name="TextBox 1"/>
          <p:cNvSpPr txBox="1"/>
          <p:nvPr/>
        </p:nvSpPr>
        <p:spPr>
          <a:xfrm>
            <a:off x="240632" y="1673216"/>
            <a:ext cx="3984859" cy="4213497"/>
          </a:xfrm>
          <a:prstGeom prst="rect">
            <a:avLst/>
          </a:prstGeom>
          <a:solidFill>
            <a:srgbClr val="0070C0">
              <a:alpha val="55000"/>
            </a:srgbClr>
          </a:solidFill>
        </p:spPr>
        <p:style>
          <a:lnRef idx="3">
            <a:schemeClr val="lt1"/>
          </a:lnRef>
          <a:fillRef idx="1001">
            <a:schemeClr val="dk2"/>
          </a:fillRef>
          <a:effectRef idx="1">
            <a:schemeClr val="accent3"/>
          </a:effectRef>
          <a:fontRef idx="minor">
            <a:schemeClr val="lt1"/>
          </a:fontRef>
        </p:style>
        <p:txBody>
          <a:bodyPr wrap="square" rtlCol="0">
            <a:spAutoFit/>
          </a:bodyPr>
          <a:lstStyle/>
          <a:p>
            <a:pPr algn="ctr">
              <a:spcAft>
                <a:spcPts val="1200"/>
              </a:spcAft>
            </a:pPr>
            <a:r>
              <a:rPr lang="en-US" sz="2800" dirty="0" smtClean="0"/>
              <a:t>Campus Resources</a:t>
            </a:r>
            <a:endParaRPr lang="en-US" sz="2800" u="sng" dirty="0" smtClean="0"/>
          </a:p>
          <a:p>
            <a:pPr marL="342900" indent="-342900">
              <a:spcAft>
                <a:spcPts val="600"/>
              </a:spcAft>
              <a:buClr>
                <a:srgbClr val="0070C0"/>
              </a:buClr>
              <a:buFont typeface="Proxima Nova"/>
              <a:buChar char="►"/>
            </a:pPr>
            <a:r>
              <a:rPr lang="en-US" sz="2000" dirty="0" smtClean="0"/>
              <a:t>SRRC</a:t>
            </a:r>
          </a:p>
          <a:p>
            <a:pPr marL="342900" indent="-342900">
              <a:spcAft>
                <a:spcPts val="600"/>
              </a:spcAft>
              <a:buClr>
                <a:srgbClr val="0070C0"/>
              </a:buClr>
              <a:buFont typeface="Proxima Nova"/>
              <a:buChar char="►"/>
            </a:pPr>
            <a:r>
              <a:rPr lang="en-US" sz="2000" dirty="0" smtClean="0"/>
              <a:t>Office of Disability Services</a:t>
            </a:r>
            <a:endParaRPr lang="en-US" sz="2000" dirty="0"/>
          </a:p>
          <a:p>
            <a:pPr marL="342900" indent="-342900">
              <a:spcAft>
                <a:spcPts val="600"/>
              </a:spcAft>
              <a:buClr>
                <a:srgbClr val="0070C0"/>
              </a:buClr>
              <a:buFont typeface="Proxima Nova"/>
              <a:buChar char="►"/>
            </a:pPr>
            <a:r>
              <a:rPr lang="en-US" sz="2000" dirty="0" smtClean="0"/>
              <a:t>Title IX Office</a:t>
            </a:r>
          </a:p>
          <a:p>
            <a:pPr marL="342900" indent="-342900">
              <a:spcAft>
                <a:spcPts val="600"/>
              </a:spcAft>
              <a:buClr>
                <a:srgbClr val="0070C0"/>
              </a:buClr>
              <a:buFont typeface="Proxima Nova"/>
              <a:buChar char="►"/>
            </a:pPr>
            <a:r>
              <a:rPr lang="en-US" sz="2000" dirty="0" smtClean="0"/>
              <a:t>CARE Advocates</a:t>
            </a:r>
          </a:p>
          <a:p>
            <a:pPr marL="342900" indent="-342900">
              <a:spcAft>
                <a:spcPts val="600"/>
              </a:spcAft>
              <a:buClr>
                <a:srgbClr val="0070C0"/>
              </a:buClr>
              <a:buFont typeface="Proxima Nova"/>
              <a:buChar char="►"/>
            </a:pPr>
            <a:r>
              <a:rPr lang="en-US" sz="2000" dirty="0" smtClean="0"/>
              <a:t>Office of </a:t>
            </a:r>
            <a:r>
              <a:rPr lang="en-US" sz="2000" dirty="0" err="1" smtClean="0"/>
              <a:t>Ombuds</a:t>
            </a:r>
            <a:r>
              <a:rPr lang="en-US" sz="2000" dirty="0" smtClean="0"/>
              <a:t> Services</a:t>
            </a:r>
          </a:p>
          <a:p>
            <a:pPr marL="342900" indent="-342900">
              <a:spcAft>
                <a:spcPts val="600"/>
              </a:spcAft>
              <a:buClr>
                <a:srgbClr val="0070C0"/>
              </a:buClr>
              <a:buFont typeface="Proxima Nova"/>
              <a:buChar char="►"/>
            </a:pPr>
            <a:r>
              <a:rPr lang="en-US" sz="2000" dirty="0" smtClean="0"/>
              <a:t>International Student Office</a:t>
            </a:r>
          </a:p>
          <a:p>
            <a:pPr marL="342900" indent="-342900">
              <a:spcAft>
                <a:spcPts val="600"/>
              </a:spcAft>
              <a:buClr>
                <a:srgbClr val="0070C0"/>
              </a:buClr>
              <a:buFont typeface="Proxima Nova"/>
              <a:buChar char="►"/>
            </a:pPr>
            <a:r>
              <a:rPr lang="en-US" sz="2000" dirty="0" smtClean="0"/>
              <a:t>Financial Aid/Veterans Services</a:t>
            </a:r>
          </a:p>
          <a:p>
            <a:pPr marL="342900" indent="-342900">
              <a:spcAft>
                <a:spcPts val="600"/>
              </a:spcAft>
              <a:buClr>
                <a:srgbClr val="0070C0"/>
              </a:buClr>
              <a:buFont typeface="Proxima Nova"/>
              <a:buChar char="►"/>
            </a:pPr>
            <a:r>
              <a:rPr lang="en-US" sz="2000" dirty="0" smtClean="0"/>
              <a:t>Enrollment Services</a:t>
            </a:r>
          </a:p>
          <a:p>
            <a:pPr marL="342900" indent="-342900">
              <a:spcAft>
                <a:spcPts val="1200"/>
              </a:spcAft>
              <a:buClr>
                <a:srgbClr val="0070C0"/>
              </a:buClr>
              <a:buFont typeface="Proxima Nova"/>
              <a:buChar char="►"/>
            </a:pPr>
            <a:r>
              <a:rPr lang="en-US" sz="2000" dirty="0" smtClean="0"/>
              <a:t>Career Services</a:t>
            </a:r>
          </a:p>
        </p:txBody>
      </p:sp>
      <p:sp>
        <p:nvSpPr>
          <p:cNvPr id="5" name="Rounded Rectangle 4"/>
          <p:cNvSpPr txBox="1"/>
          <p:nvPr/>
        </p:nvSpPr>
        <p:spPr>
          <a:xfrm>
            <a:off x="100932" y="219093"/>
            <a:ext cx="6630068" cy="83913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defTabSz="1778000" rtl="0">
              <a:lnSpc>
                <a:spcPct val="90000"/>
              </a:lnSpc>
              <a:spcBef>
                <a:spcPct val="0"/>
              </a:spcBef>
              <a:spcAft>
                <a:spcPct val="35000"/>
              </a:spcAft>
            </a:pPr>
            <a:r>
              <a:rPr lang="en-US" sz="4800" b="1" dirty="0" smtClean="0">
                <a:solidFill>
                  <a:srgbClr val="0070C0"/>
                </a:solidFill>
                <a:latin typeface="Century Gothic" panose="020B0502020202020204" pitchFamily="34" charset="0"/>
              </a:rPr>
              <a:t>Referral Resources</a:t>
            </a:r>
            <a:endParaRPr lang="en-US" sz="4800" b="1" kern="1200" dirty="0" smtClean="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1804298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240632" y="986586"/>
            <a:ext cx="6987942" cy="3777919"/>
          </a:xfrm>
          <a:prstGeom prst="rect">
            <a:avLst/>
          </a:prstGeom>
          <a:solidFill>
            <a:schemeClr val="bg1">
              <a:lumMod val="65000"/>
              <a:alpha val="71000"/>
            </a:schemeClr>
          </a:solidFill>
          <a:ln>
            <a:solidFill>
              <a:schemeClr val="tx1">
                <a:lumMod val="50000"/>
                <a:lumOff val="50000"/>
              </a:schemeClr>
            </a:solidFill>
          </a:ln>
        </p:spPr>
      </p:pic>
      <p:sp>
        <p:nvSpPr>
          <p:cNvPr id="7" name="Rounded Rectangle 4"/>
          <p:cNvSpPr txBox="1"/>
          <p:nvPr/>
        </p:nvSpPr>
        <p:spPr>
          <a:xfrm>
            <a:off x="240632" y="117507"/>
            <a:ext cx="3143011" cy="88592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defTabSz="1778000" rtl="0">
              <a:lnSpc>
                <a:spcPct val="90000"/>
              </a:lnSpc>
              <a:spcBef>
                <a:spcPct val="0"/>
              </a:spcBef>
              <a:spcAft>
                <a:spcPct val="35000"/>
              </a:spcAft>
            </a:pPr>
            <a:r>
              <a:rPr lang="en-US" sz="4800" b="1" kern="1200" dirty="0" smtClean="0">
                <a:solidFill>
                  <a:srgbClr val="0070C0"/>
                </a:solidFill>
                <a:latin typeface="Century Gothic" panose="020B0502020202020204" pitchFamily="34" charset="0"/>
              </a:rPr>
              <a:t>Reporting</a:t>
            </a:r>
          </a:p>
        </p:txBody>
      </p:sp>
      <p:sp>
        <p:nvSpPr>
          <p:cNvPr id="11" name="TextBox 10"/>
          <p:cNvSpPr txBox="1"/>
          <p:nvPr/>
        </p:nvSpPr>
        <p:spPr>
          <a:xfrm>
            <a:off x="3570971" y="329636"/>
            <a:ext cx="5361272" cy="461665"/>
          </a:xfrm>
          <a:prstGeom prst="rect">
            <a:avLst/>
          </a:prstGeom>
          <a:noFill/>
        </p:spPr>
        <p:txBody>
          <a:bodyPr wrap="square" rtlCol="0">
            <a:spAutoFit/>
          </a:bodyPr>
          <a:lstStyle/>
          <a:p>
            <a:pPr algn="ctr"/>
            <a:r>
              <a:rPr lang="en-US" sz="2400" dirty="0" smtClean="0">
                <a:latin typeface="Segoe UI" panose="020B0502040204020203" pitchFamily="34" charset="0"/>
                <a:cs typeface="Segoe UI" panose="020B0502040204020203" pitchFamily="34" charset="0"/>
                <a:hlinkClick r:id="rId4"/>
              </a:rPr>
              <a:t>IncidentReporting.UCLAextension.edu</a:t>
            </a:r>
            <a:endParaRPr lang="en-US" sz="2400" dirty="0">
              <a:latin typeface="Segoe UI" panose="020B0502040204020203" pitchFamily="34" charset="0"/>
              <a:cs typeface="Segoe UI" panose="020B0502040204020203" pitchFamily="34" charset="0"/>
            </a:endParaRPr>
          </a:p>
        </p:txBody>
      </p:sp>
      <p:sp>
        <p:nvSpPr>
          <p:cNvPr id="4" name="TextBox 3"/>
          <p:cNvSpPr txBox="1"/>
          <p:nvPr/>
        </p:nvSpPr>
        <p:spPr>
          <a:xfrm>
            <a:off x="240630" y="993807"/>
            <a:ext cx="6987943" cy="3770698"/>
          </a:xfrm>
          <a:prstGeom prst="rect">
            <a:avLst/>
          </a:prstGeom>
          <a:solidFill>
            <a:schemeClr val="bg2">
              <a:lumMod val="75000"/>
              <a:alpha val="49000"/>
            </a:schemeClr>
          </a:solidFill>
        </p:spPr>
        <p:txBody>
          <a:bodyPr wrap="square" rtlCol="0">
            <a:spAutoFit/>
          </a:bodyPr>
          <a:lstStyle/>
          <a:p>
            <a:endParaRPr lang="en-US" dirty="0"/>
          </a:p>
        </p:txBody>
      </p:sp>
      <p:sp>
        <p:nvSpPr>
          <p:cNvPr id="13" name="TextBox 12"/>
          <p:cNvSpPr txBox="1"/>
          <p:nvPr/>
        </p:nvSpPr>
        <p:spPr>
          <a:xfrm>
            <a:off x="4389120" y="2781702"/>
            <a:ext cx="4543123" cy="3927106"/>
          </a:xfrm>
          <a:prstGeom prst="rect">
            <a:avLst/>
          </a:prstGeom>
          <a:gradFill flip="none" rotWithShape="1">
            <a:gsLst>
              <a:gs pos="9000">
                <a:srgbClr val="FFC000">
                  <a:alpha val="67000"/>
                </a:srgbClr>
              </a:gs>
              <a:gs pos="92000">
                <a:srgbClr val="FFC000">
                  <a:shade val="67500"/>
                  <a:satMod val="115000"/>
                </a:srgbClr>
              </a:gs>
              <a:gs pos="39000">
                <a:srgbClr val="FFC000">
                  <a:shade val="100000"/>
                  <a:satMod val="115000"/>
                  <a:alpha val="61000"/>
                </a:srgbClr>
              </a:gs>
            </a:gsLst>
            <a:lin ang="16200000" scaled="1"/>
            <a:tileRect/>
          </a:grad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228600" lvl="1" indent="-228600" defTabSz="889000">
              <a:spcBef>
                <a:spcPct val="0"/>
              </a:spcBef>
              <a:spcAft>
                <a:spcPts val="1200"/>
              </a:spcAft>
              <a:buChar char="••"/>
            </a:pPr>
            <a:r>
              <a:rPr lang="en-US" sz="2100" dirty="0">
                <a:solidFill>
                  <a:schemeClr val="tx1">
                    <a:lumMod val="75000"/>
                    <a:lumOff val="25000"/>
                  </a:schemeClr>
                </a:solidFill>
                <a:latin typeface="Tw Cen MT" panose="020B0602020104020603" pitchFamily="34" charset="0"/>
                <a:ea typeface="Segoe UI" panose="020B0502040204020203" pitchFamily="34" charset="0"/>
                <a:cs typeface="Segoe UI" panose="020B0502040204020203" pitchFamily="34" charset="0"/>
              </a:rPr>
              <a:t>Report incidents as they occur (ASAP/24hrs)</a:t>
            </a:r>
          </a:p>
          <a:p>
            <a:pPr marL="228600" lvl="1" indent="-228600" defTabSz="889000">
              <a:spcBef>
                <a:spcPct val="0"/>
              </a:spcBef>
              <a:spcAft>
                <a:spcPts val="1200"/>
              </a:spcAft>
              <a:buChar char="••"/>
            </a:pPr>
            <a:r>
              <a:rPr lang="en-US" sz="2100" dirty="0">
                <a:solidFill>
                  <a:schemeClr val="tx1">
                    <a:lumMod val="75000"/>
                    <a:lumOff val="25000"/>
                  </a:schemeClr>
                </a:solidFill>
                <a:latin typeface="Tw Cen MT" panose="020B0602020104020603" pitchFamily="34" charset="0"/>
                <a:ea typeface="Segoe UI" panose="020B0502040204020203" pitchFamily="34" charset="0"/>
                <a:cs typeface="Segoe UI" panose="020B0502040204020203" pitchFamily="34" charset="0"/>
              </a:rPr>
              <a:t>Avoid over-broadness</a:t>
            </a:r>
          </a:p>
          <a:p>
            <a:pPr marL="228600" lvl="1" indent="-228600" defTabSz="889000">
              <a:spcBef>
                <a:spcPct val="0"/>
              </a:spcBef>
              <a:spcAft>
                <a:spcPts val="1200"/>
              </a:spcAft>
              <a:buChar char="••"/>
            </a:pPr>
            <a:r>
              <a:rPr lang="en-US" sz="2100" dirty="0">
                <a:solidFill>
                  <a:schemeClr val="tx1">
                    <a:lumMod val="75000"/>
                    <a:lumOff val="25000"/>
                  </a:schemeClr>
                </a:solidFill>
                <a:latin typeface="Tw Cen MT" panose="020B0602020104020603" pitchFamily="34" charset="0"/>
                <a:ea typeface="Segoe UI" panose="020B0502040204020203" pitchFamily="34" charset="0"/>
                <a:cs typeface="Segoe UI" panose="020B0502040204020203" pitchFamily="34" charset="0"/>
              </a:rPr>
              <a:t>Speak directly to concerning behaviors</a:t>
            </a:r>
          </a:p>
          <a:p>
            <a:pPr marL="228600" lvl="1" indent="-228600" defTabSz="889000">
              <a:spcBef>
                <a:spcPct val="0"/>
              </a:spcBef>
              <a:spcAft>
                <a:spcPts val="1200"/>
              </a:spcAft>
              <a:buChar char="••"/>
            </a:pPr>
            <a:r>
              <a:rPr lang="en-US" sz="2100" dirty="0">
                <a:solidFill>
                  <a:schemeClr val="tx1">
                    <a:lumMod val="75000"/>
                    <a:lumOff val="25000"/>
                  </a:schemeClr>
                </a:solidFill>
                <a:latin typeface="Tw Cen MT" panose="020B0602020104020603" pitchFamily="34" charset="0"/>
                <a:ea typeface="Segoe UI" panose="020B0502040204020203" pitchFamily="34" charset="0"/>
                <a:cs typeface="Segoe UI" panose="020B0502040204020203" pitchFamily="34" charset="0"/>
              </a:rPr>
              <a:t>Convey facts</a:t>
            </a:r>
          </a:p>
          <a:p>
            <a:pPr marL="228600" lvl="1" indent="-228600" defTabSz="889000">
              <a:spcBef>
                <a:spcPct val="0"/>
              </a:spcBef>
              <a:spcAft>
                <a:spcPts val="1200"/>
              </a:spcAft>
              <a:buChar char="••"/>
            </a:pPr>
            <a:r>
              <a:rPr lang="en-US" sz="2100" dirty="0">
                <a:solidFill>
                  <a:schemeClr val="tx1">
                    <a:lumMod val="75000"/>
                    <a:lumOff val="25000"/>
                  </a:schemeClr>
                </a:solidFill>
                <a:latin typeface="Tw Cen MT" panose="020B0602020104020603" pitchFamily="34" charset="0"/>
                <a:ea typeface="Segoe UI" panose="020B0502040204020203" pitchFamily="34" charset="0"/>
                <a:cs typeface="Segoe UI" panose="020B0502040204020203" pitchFamily="34" charset="0"/>
              </a:rPr>
              <a:t>When in doubt, report</a:t>
            </a:r>
          </a:p>
          <a:p>
            <a:pPr marL="228600" lvl="1" indent="-228600" defTabSz="889000">
              <a:spcBef>
                <a:spcPct val="0"/>
              </a:spcBef>
              <a:spcAft>
                <a:spcPts val="1200"/>
              </a:spcAft>
              <a:buChar char="••"/>
            </a:pPr>
            <a:r>
              <a:rPr lang="en-US" sz="2100" dirty="0">
                <a:solidFill>
                  <a:schemeClr val="tx1">
                    <a:lumMod val="75000"/>
                    <a:lumOff val="25000"/>
                  </a:schemeClr>
                </a:solidFill>
                <a:latin typeface="Tw Cen MT" panose="020B0602020104020603" pitchFamily="34" charset="0"/>
                <a:ea typeface="Segoe UI" panose="020B0502040204020203" pitchFamily="34" charset="0"/>
                <a:cs typeface="Segoe UI" panose="020B0502040204020203" pitchFamily="34" charset="0"/>
              </a:rPr>
              <a:t>Consult with Student Rights &amp; Responsibilities Center if you have questions about reporting</a:t>
            </a:r>
          </a:p>
        </p:txBody>
      </p:sp>
    </p:spTree>
    <p:extLst>
      <p:ext uri="{BB962C8B-B14F-4D97-AF65-F5344CB8AC3E}">
        <p14:creationId xmlns:p14="http://schemas.microsoft.com/office/powerpoint/2010/main" val="11456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28287" y="1018188"/>
            <a:ext cx="6400799" cy="5661745"/>
          </a:xfrm>
          <a:prstGeom prst="rect">
            <a:avLst/>
          </a:prstGeom>
          <a:blipFill dpi="0" rotWithShape="1">
            <a:blip r:embed="rId3">
              <a:alphaModFix amt="55000"/>
              <a:extLst>
                <a:ext uri="{28A0092B-C50C-407E-A947-70E740481C1C}">
                  <a14:useLocalDpi xmlns:a14="http://schemas.microsoft.com/office/drawing/2010/main" val="0"/>
                </a:ext>
              </a:extLst>
            </a:blip>
            <a:srcRect/>
            <a:stretch>
              <a:fillRect t="-4000" b="-4000"/>
            </a:stretch>
          </a:blipFill>
          <a:ln w="12700">
            <a:solidFill>
              <a:schemeClr val="bg1"/>
            </a:solidFill>
          </a:ln>
        </p:spPr>
        <p:style>
          <a:lnRef idx="0">
            <a:schemeClr val="lt1">
              <a:hueOff val="0"/>
              <a:satOff val="0"/>
              <a:lumOff val="0"/>
              <a:alphaOff val="0"/>
            </a:schemeClr>
          </a:lnRef>
          <a:fillRef idx="3">
            <a:scrgbClr r="0" g="0" b="0"/>
          </a:fillRef>
          <a:effectRef idx="1">
            <a:schemeClr val="accent4">
              <a:hueOff val="0"/>
              <a:satOff val="0"/>
              <a:lumOff val="0"/>
              <a:alphaOff val="0"/>
            </a:schemeClr>
          </a:effectRef>
          <a:fontRef idx="minor">
            <a:schemeClr val="lt1"/>
          </a:fontRef>
        </p:style>
      </p:sp>
      <p:sp>
        <p:nvSpPr>
          <p:cNvPr id="8" name="Rounded Rectangle 4"/>
          <p:cNvSpPr txBox="1"/>
          <p:nvPr/>
        </p:nvSpPr>
        <p:spPr>
          <a:xfrm>
            <a:off x="0" y="1386038"/>
            <a:ext cx="9143999" cy="445290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3900" b="1" kern="1200" dirty="0" smtClean="0">
                <a:solidFill>
                  <a:schemeClr val="tx1">
                    <a:lumMod val="75000"/>
                    <a:lumOff val="25000"/>
                  </a:schemeClr>
                </a:solidFill>
                <a:latin typeface="Century Gothic" panose="020B0502020202020204" pitchFamily="34" charset="0"/>
              </a:rPr>
              <a:t>Student Rights &amp;</a:t>
            </a:r>
          </a:p>
          <a:p>
            <a:pPr lvl="0" algn="ctr" defTabSz="1778000" rtl="0">
              <a:lnSpc>
                <a:spcPct val="90000"/>
              </a:lnSpc>
              <a:spcBef>
                <a:spcPct val="0"/>
              </a:spcBef>
              <a:spcAft>
                <a:spcPct val="35000"/>
              </a:spcAft>
            </a:pPr>
            <a:r>
              <a:rPr lang="en-US" sz="3900" b="1" kern="1200" dirty="0" smtClean="0">
                <a:solidFill>
                  <a:schemeClr val="tx1">
                    <a:lumMod val="75000"/>
                    <a:lumOff val="25000"/>
                  </a:schemeClr>
                </a:solidFill>
                <a:latin typeface="Century Gothic" panose="020B0502020202020204" pitchFamily="34" charset="0"/>
              </a:rPr>
              <a:t>Responsibilities Center</a:t>
            </a:r>
          </a:p>
          <a:p>
            <a:pPr lvl="0" algn="ctr" defTabSz="1778000" rtl="0">
              <a:lnSpc>
                <a:spcPct val="90000"/>
              </a:lnSpc>
              <a:spcBef>
                <a:spcPct val="0"/>
              </a:spcBef>
              <a:spcAft>
                <a:spcPct val="35000"/>
              </a:spcAft>
            </a:pPr>
            <a:r>
              <a:rPr lang="en-US" sz="3600" b="1" dirty="0" smtClean="0">
                <a:solidFill>
                  <a:schemeClr val="tx1">
                    <a:lumMod val="75000"/>
                    <a:lumOff val="25000"/>
                  </a:schemeClr>
                </a:solidFill>
                <a:latin typeface="Tw Cen MT" panose="020B0602020104020603" pitchFamily="34" charset="0"/>
              </a:rPr>
              <a:t>Gayley Center, 2</a:t>
            </a:r>
            <a:r>
              <a:rPr lang="en-US" sz="3600" b="1" baseline="30000" dirty="0" smtClean="0">
                <a:solidFill>
                  <a:schemeClr val="tx1">
                    <a:lumMod val="75000"/>
                    <a:lumOff val="25000"/>
                  </a:schemeClr>
                </a:solidFill>
                <a:latin typeface="Tw Cen MT" panose="020B0602020104020603" pitchFamily="34" charset="0"/>
              </a:rPr>
              <a:t>nd</a:t>
            </a:r>
            <a:r>
              <a:rPr lang="en-US" sz="3600" b="1" dirty="0" smtClean="0">
                <a:solidFill>
                  <a:schemeClr val="tx1">
                    <a:lumMod val="75000"/>
                    <a:lumOff val="25000"/>
                  </a:schemeClr>
                </a:solidFill>
                <a:latin typeface="Tw Cen MT" panose="020B0602020104020603" pitchFamily="34" charset="0"/>
              </a:rPr>
              <a:t> floor</a:t>
            </a:r>
          </a:p>
          <a:p>
            <a:pPr lvl="0" algn="ctr" defTabSz="1778000" rtl="0">
              <a:lnSpc>
                <a:spcPct val="90000"/>
              </a:lnSpc>
              <a:spcBef>
                <a:spcPct val="0"/>
              </a:spcBef>
              <a:spcAft>
                <a:spcPct val="35000"/>
              </a:spcAft>
            </a:pPr>
            <a:endParaRPr lang="en-US" sz="3600" b="1" dirty="0" smtClean="0">
              <a:solidFill>
                <a:schemeClr val="tx1">
                  <a:lumMod val="75000"/>
                  <a:lumOff val="25000"/>
                </a:schemeClr>
              </a:solidFill>
              <a:latin typeface="Tw Cen MT" panose="020B0602020104020603" pitchFamily="34" charset="0"/>
            </a:endParaRPr>
          </a:p>
          <a:p>
            <a:pPr lvl="0" algn="ctr" defTabSz="1778000" rtl="0">
              <a:lnSpc>
                <a:spcPct val="90000"/>
              </a:lnSpc>
              <a:spcBef>
                <a:spcPct val="0"/>
              </a:spcBef>
              <a:spcAft>
                <a:spcPct val="35000"/>
              </a:spcAft>
            </a:pPr>
            <a:r>
              <a:rPr lang="en-US" sz="3600" kern="1200" dirty="0" smtClean="0">
                <a:solidFill>
                  <a:schemeClr val="tx1">
                    <a:lumMod val="75000"/>
                    <a:lumOff val="25000"/>
                  </a:schemeClr>
                </a:solidFill>
                <a:latin typeface="Tw Cen MT" panose="020B0602020104020603" pitchFamily="34" charset="0"/>
                <a:hlinkClick r:id="rId4"/>
              </a:rPr>
              <a:t>SRRC@unex.ucla.edu</a:t>
            </a:r>
            <a:endParaRPr lang="en-US" sz="3600" kern="1200" dirty="0" smtClean="0">
              <a:solidFill>
                <a:schemeClr val="tx1">
                  <a:lumMod val="75000"/>
                  <a:lumOff val="25000"/>
                </a:schemeClr>
              </a:solidFill>
              <a:latin typeface="Tw Cen MT" panose="020B0602020104020603" pitchFamily="34" charset="0"/>
            </a:endParaRPr>
          </a:p>
          <a:p>
            <a:pPr lvl="0" algn="ctr" defTabSz="1778000" rtl="0">
              <a:lnSpc>
                <a:spcPct val="90000"/>
              </a:lnSpc>
              <a:spcBef>
                <a:spcPct val="0"/>
              </a:spcBef>
              <a:spcAft>
                <a:spcPct val="35000"/>
              </a:spcAft>
            </a:pPr>
            <a:r>
              <a:rPr lang="en-US" sz="3600" b="1" dirty="0" smtClean="0">
                <a:solidFill>
                  <a:schemeClr val="tx1">
                    <a:lumMod val="75000"/>
                    <a:lumOff val="25000"/>
                  </a:schemeClr>
                </a:solidFill>
                <a:latin typeface="Tw Cen MT" panose="020B0602020104020603" pitchFamily="34" charset="0"/>
              </a:rPr>
              <a:t>(310) 825-0953</a:t>
            </a:r>
            <a:endParaRPr lang="en-US" sz="3600" b="1" kern="1200" dirty="0">
              <a:solidFill>
                <a:schemeClr val="tx1">
                  <a:lumMod val="75000"/>
                  <a:lumOff val="25000"/>
                </a:schemeClr>
              </a:solidFill>
              <a:latin typeface="Tw Cen MT" panose="020B0602020104020603" pitchFamily="34" charset="0"/>
            </a:endParaRPr>
          </a:p>
        </p:txBody>
      </p:sp>
      <p:sp>
        <p:nvSpPr>
          <p:cNvPr id="2" name="TextBox 1"/>
          <p:cNvSpPr txBox="1"/>
          <p:nvPr/>
        </p:nvSpPr>
        <p:spPr>
          <a:xfrm>
            <a:off x="1565147" y="6206790"/>
            <a:ext cx="5927075" cy="369332"/>
          </a:xfrm>
          <a:prstGeom prst="rect">
            <a:avLst/>
          </a:prstGeom>
          <a:noFill/>
        </p:spPr>
        <p:txBody>
          <a:bodyPr wrap="square" rtlCol="0">
            <a:spAutoFit/>
          </a:bodyPr>
          <a:lstStyle/>
          <a:p>
            <a:r>
              <a:rPr lang="en-US" u="sng" dirty="0">
                <a:hlinkClick r:id="rId5"/>
              </a:rPr>
              <a:t>https://ucla.box.com/s/ex88e3fyj7zdkfmwe1a3g5fm1pjnhsxx</a:t>
            </a:r>
            <a:r>
              <a:rPr lang="en-US" dirty="0"/>
              <a:t> </a:t>
            </a:r>
          </a:p>
        </p:txBody>
      </p:sp>
    </p:spTree>
    <p:extLst>
      <p:ext uri="{BB962C8B-B14F-4D97-AF65-F5344CB8AC3E}">
        <p14:creationId xmlns:p14="http://schemas.microsoft.com/office/powerpoint/2010/main" val="283109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4005</TotalTime>
  <Words>469</Words>
  <Application>Microsoft Office PowerPoint</Application>
  <PresentationFormat>On-screen Show (4:3)</PresentationFormat>
  <Paragraphs>94</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Century Gothic</vt:lpstr>
      <vt:lpstr>Proxima Nova</vt:lpstr>
      <vt:lpstr>Segoe UI</vt:lpstr>
      <vt:lpstr>Tw Cen MT</vt:lpstr>
      <vt:lpstr>Office Theme</vt:lpstr>
      <vt:lpstr>Student Services Process Training: Policy Compliance, Reporting and Incident Management for Student Conduct and Student Grievances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Edmonds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drynears_admin</dc:creator>
  <cp:lastModifiedBy>Melissa Turkington</cp:lastModifiedBy>
  <cp:revision>126</cp:revision>
  <cp:lastPrinted>2021-07-01T21:04:14Z</cp:lastPrinted>
  <dcterms:created xsi:type="dcterms:W3CDTF">2013-01-17T22:19:39Z</dcterms:created>
  <dcterms:modified xsi:type="dcterms:W3CDTF">2021-10-12T18:10:21Z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TC011800021033</vt:lpwstr>
  </property>
</Properties>
</file>